
<file path=[Content_Types].xml><?xml version="1.0" encoding="utf-8"?>
<Types xmlns="http://schemas.openxmlformats.org/package/2006/content-types">
  <Default Extension="png" ContentType="image/png"/>
  <Default Extension="svg" ContentType="image/svg+xml"/>
  <Default Extension="bin" ContentType="application/vnd.openxmlformats-officedocument.presentationml.printerSettings"/>
  <Default Extension="rels" ContentType="application/vnd.openxmlformats-package.relationships+xml"/>
  <Default Extension="jpeg" ContentType="image/jpeg"/>
  <Default Extension="xml" ContentType="application/xml"/>
  <Override PartName="/ppt/presentation.xml" ContentType="application/vnd.openxmlformats-officedocument.presentationml.presentation.main+xml"/>
  <Override PartName="/ppt/diagrams/data1.xml" ContentType="application/vnd.openxmlformats-officedocument.drawingml.diagramData+xml"/>
  <Override PartName="/ppt/diagrams/data2.xml" ContentType="application/vnd.openxmlformats-officedocument.drawingml.diagramData+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1.xml" ContentType="application/vnd.openxmlformats-officedocument.theme+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removePersonalInfoOnSave="1" saveSubsetFonts="1">
  <p:sldMasterIdLst>
    <p:sldMasterId id="2147483673" r:id="rId1"/>
  </p:sldMasterIdLst>
  <p:sldIdLst>
    <p:sldId id="257" r:id="rId2"/>
    <p:sldId id="262" r:id="rId3"/>
    <p:sldId id="263" r:id="rId4"/>
    <p:sldId id="275" r:id="rId5"/>
    <p:sldId id="274" r:id="rId6"/>
    <p:sldId id="279" r:id="rId7"/>
    <p:sldId id="280" r:id="rId8"/>
    <p:sldId id="269" r:id="rId9"/>
    <p:sldId id="271" r:id="rId10"/>
    <p:sldId id="270" r:id="rId11"/>
    <p:sldId id="272" r:id="rId12"/>
    <p:sldId id="273" r:id="rId13"/>
    <p:sldId id="277" r:id="rId14"/>
    <p:sldId id="276" r:id="rId15"/>
    <p:sldId id="27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767"/>
    </p:ext>
    <p:ext uri="{FD5EFAAD-0ECE-453E-9831-46B23BE46B34}">
      <p15:chartTrackingRefBased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5000" autoAdjust="0"/>
    <p:restoredTop sz="94660"/>
  </p:normalViewPr>
  <p:slideViewPr>
    <p:cSldViewPr snapToGrid="0">
      <p:cViewPr varScale="1">
        <p:scale>
          <a:sx n="85" d="100"/>
          <a:sy n="85" d="100"/>
        </p:scale>
        <p:origin x="-120" y="-44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presProps" Target="presProps.xml"/><Relationship Id="rId8" Type="http://schemas.openxmlformats.org/officeDocument/2006/relationships/slide" Target="slides/slide7.xml"/><Relationship Id="rId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printerSettings" Target="printerSettings/printerSettings1.bin"/><Relationship Id="rId7" Type="http://schemas.openxmlformats.org/officeDocument/2006/relationships/slide" Target="slides/slide6.xml"/><Relationship Id="rId20" Type="http://schemas.openxmlformats.org/officeDocument/2006/relationships/theme" Target="theme/theme1.xml"/><Relationship Id="rId16" Type="http://schemas.openxmlformats.org/officeDocument/2006/relationships/slide" Target="slides/slide15.xml"/><Relationship Id="rId2" Type="http://schemas.openxmlformats.org/officeDocument/2006/relationships/slide" Target="slides/slide1.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24" Type="http://schemas.openxmlformats.org/officeDocument/2006/relationships/customXml" Target="../customXml/item3.xml"/><Relationship Id="rId15" Type="http://schemas.openxmlformats.org/officeDocument/2006/relationships/slide" Target="slides/slide14.xml"/><Relationship Id="rId5" Type="http://schemas.openxmlformats.org/officeDocument/2006/relationships/slide" Target="slides/slide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9" Type="http://schemas.openxmlformats.org/officeDocument/2006/relationships/slide" Target="slides/slide8.xml"/><Relationship Id="rId14" Type="http://schemas.openxmlformats.org/officeDocument/2006/relationships/slide" Target="slides/slide13.xml"/><Relationship Id="rId4" Type="http://schemas.openxmlformats.org/officeDocument/2006/relationships/slide" Target="slides/slide3.xml"/><Relationship Id="rId22" Type="http://schemas.openxmlformats.org/officeDocument/2006/relationships/customXml" Target="../customXml/item1.xml"/></Relationships>
</file>

<file path=ppt/diagrams/_rels/data1.xml.rels><?xml version="1.0" encoding="UTF-8" standalone="yes"?>
<Relationships xmlns="http://schemas.openxmlformats.org/package/2006/relationships"><Relationship Id="rId4" Type="http://schemas.openxmlformats.org/officeDocument/2006/relationships/image" Target="../media/image6.svg"/><Relationship Id="rId5" Type="http://schemas.openxmlformats.org/officeDocument/2006/relationships/image" Target="../media/image4.png"/><Relationship Id="rId6" Type="http://schemas.openxmlformats.org/officeDocument/2006/relationships/image" Target="../media/image8.svg"/><Relationship Id="rId7" Type="http://schemas.openxmlformats.org/officeDocument/2006/relationships/image" Target="../media/image5.png"/><Relationship Id="rId8" Type="http://schemas.openxmlformats.org/officeDocument/2006/relationships/image" Target="../media/image10.svg"/><Relationship Id="rId9" Type="http://schemas.openxmlformats.org/officeDocument/2006/relationships/image" Target="../media/image6.png"/><Relationship Id="rId10" Type="http://schemas.openxmlformats.org/officeDocument/2006/relationships/image" Target="../media/image12.svg"/><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4" Type="http://schemas.openxmlformats.org/officeDocument/2006/relationships/image" Target="../media/image6.svg"/><Relationship Id="rId5" Type="http://schemas.openxmlformats.org/officeDocument/2006/relationships/image" Target="../media/image4.png"/><Relationship Id="rId6" Type="http://schemas.openxmlformats.org/officeDocument/2006/relationships/image" Target="../media/image8.svg"/><Relationship Id="rId7" Type="http://schemas.openxmlformats.org/officeDocument/2006/relationships/image" Target="../media/image5.png"/><Relationship Id="rId8" Type="http://schemas.openxmlformats.org/officeDocument/2006/relationships/image" Target="../media/image10.svg"/><Relationship Id="rId9" Type="http://schemas.openxmlformats.org/officeDocument/2006/relationships/image" Target="../media/image6.png"/><Relationship Id="rId10" Type="http://schemas.openxmlformats.org/officeDocument/2006/relationships/image" Target="../media/image12.sv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44AD81-BE29-4F09-B211-DF7F3E729A3F}"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0964721-EDA6-4489-8393-8E3E53090C2A}">
      <dgm:prSet/>
      <dgm:spPr/>
      <dgm:t>
        <a:bodyPr/>
        <a:lstStyle/>
        <a:p>
          <a:r>
            <a:rPr lang="en-GB" b="1" dirty="0"/>
            <a:t>To</a:t>
          </a:r>
          <a:r>
            <a:rPr lang="en-GB" b="1" dirty="0" smtClean="0"/>
            <a:t> use the supportive relationships we have developed to share and</a:t>
          </a:r>
          <a:r>
            <a:rPr lang="en-GB" b="1" dirty="0" smtClean="0"/>
            <a:t> reflect</a:t>
          </a:r>
          <a:endParaRPr lang="en-US" dirty="0"/>
        </a:p>
      </dgm:t>
    </dgm:pt>
    <dgm:pt modelId="{E336782D-BE62-47A8-81E5-599F726CDEE2}" type="parTrans" cxnId="{47B0E477-7B98-4A7E-AF75-116097B28A94}">
      <dgm:prSet/>
      <dgm:spPr/>
      <dgm:t>
        <a:bodyPr/>
        <a:lstStyle/>
        <a:p>
          <a:endParaRPr lang="en-US"/>
        </a:p>
      </dgm:t>
    </dgm:pt>
    <dgm:pt modelId="{E3B42E24-BDFF-46B1-9A49-54FF831CD0FA}" type="sibTrans" cxnId="{47B0E477-7B98-4A7E-AF75-116097B28A94}">
      <dgm:prSet/>
      <dgm:spPr/>
      <dgm:t>
        <a:bodyPr/>
        <a:lstStyle/>
        <a:p>
          <a:endParaRPr lang="en-US"/>
        </a:p>
      </dgm:t>
    </dgm:pt>
    <dgm:pt modelId="{C2DC6847-2492-4314-8B7D-84C083F9C2A4}">
      <dgm:prSet/>
      <dgm:spPr/>
      <dgm:t>
        <a:bodyPr/>
        <a:lstStyle/>
        <a:p>
          <a:r>
            <a:rPr lang="en-GB" b="1" dirty="0"/>
            <a:t>To reflect on our own organisations</a:t>
          </a:r>
          <a:r>
            <a:rPr lang="en-GB" b="1" dirty="0" smtClean="0"/>
            <a:t> have acted and responded within this crisis </a:t>
          </a:r>
          <a:endParaRPr lang="en-US" dirty="0"/>
        </a:p>
      </dgm:t>
    </dgm:pt>
    <dgm:pt modelId="{6C76A162-55AA-4FBB-B452-F2B6E1276291}" type="sibTrans" cxnId="{2D3DA36B-4C5F-46DC-A72E-1C03123E0405}">
      <dgm:prSet/>
      <dgm:spPr/>
      <dgm:t>
        <a:bodyPr/>
        <a:lstStyle/>
        <a:p>
          <a:endParaRPr lang="en-US"/>
        </a:p>
      </dgm:t>
    </dgm:pt>
    <dgm:pt modelId="{7FB5262F-3F2D-447C-9F39-C63F4A2B0B35}" type="parTrans" cxnId="{2D3DA36B-4C5F-46DC-A72E-1C03123E0405}">
      <dgm:prSet/>
      <dgm:spPr/>
      <dgm:t>
        <a:bodyPr/>
        <a:lstStyle/>
        <a:p>
          <a:endParaRPr lang="en-US"/>
        </a:p>
      </dgm:t>
    </dgm:pt>
    <dgm:pt modelId="{9065331A-AEF2-4606-8575-EAF9D27DE656}">
      <dgm:prSet/>
      <dgm:spPr/>
      <dgm:t>
        <a:bodyPr/>
        <a:lstStyle/>
        <a:p>
          <a:r>
            <a:rPr lang="en-GB" b="1" dirty="0"/>
            <a:t>To understand the </a:t>
          </a:r>
          <a:r>
            <a:rPr lang="en-GB" b="1" dirty="0" smtClean="0"/>
            <a:t>term </a:t>
          </a:r>
          <a:r>
            <a:rPr lang="en-GB" b="1" dirty="0"/>
            <a:t>equity</a:t>
          </a:r>
          <a:r>
            <a:rPr lang="en-GB" b="1" dirty="0" smtClean="0"/>
            <a:t> within the context of </a:t>
          </a:r>
          <a:r>
            <a:rPr lang="en-GB" b="1" dirty="0" err="1" smtClean="0"/>
            <a:t>Covid</a:t>
          </a:r>
          <a:r>
            <a:rPr lang="en-GB" b="1" dirty="0" smtClean="0"/>
            <a:t> 19 and this current crisis</a:t>
          </a:r>
          <a:endParaRPr lang="en-US" dirty="0"/>
        </a:p>
      </dgm:t>
    </dgm:pt>
    <dgm:pt modelId="{3C0A1EC6-4E8F-417D-9083-B1584930B4A8}" type="sibTrans" cxnId="{64BFCD5E-E2A2-4D05-BDD8-D9B7AF0BC265}">
      <dgm:prSet/>
      <dgm:spPr/>
      <dgm:t>
        <a:bodyPr/>
        <a:lstStyle/>
        <a:p>
          <a:endParaRPr lang="en-US"/>
        </a:p>
      </dgm:t>
    </dgm:pt>
    <dgm:pt modelId="{38813B33-41E8-4C07-82C9-2C97986175AB}" type="parTrans" cxnId="{64BFCD5E-E2A2-4D05-BDD8-D9B7AF0BC265}">
      <dgm:prSet/>
      <dgm:spPr/>
      <dgm:t>
        <a:bodyPr/>
        <a:lstStyle/>
        <a:p>
          <a:endParaRPr lang="en-US"/>
        </a:p>
      </dgm:t>
    </dgm:pt>
    <dgm:pt modelId="{9E1B06F7-A0EF-4C5D-98B2-BB45F0D54B2D}">
      <dgm:prSet/>
      <dgm:spPr/>
      <dgm:t>
        <a:bodyPr/>
        <a:lstStyle/>
        <a:p>
          <a:r>
            <a:rPr lang="en-GB" b="1" dirty="0"/>
            <a:t>To</a:t>
          </a:r>
          <a:r>
            <a:rPr lang="en-GB" b="1" dirty="0" smtClean="0"/>
            <a:t> share what we are learning about </a:t>
          </a:r>
          <a:r>
            <a:rPr lang="en-GB" b="1" dirty="0" err="1" smtClean="0"/>
            <a:t>Covid</a:t>
          </a:r>
          <a:r>
            <a:rPr lang="en-GB" b="1" dirty="0" smtClean="0"/>
            <a:t> 19 and inequality  </a:t>
          </a:r>
          <a:endParaRPr lang="en-US" dirty="0"/>
        </a:p>
      </dgm:t>
    </dgm:pt>
    <dgm:pt modelId="{155C251E-0DC8-4F66-B90D-2FCDE23C5587}" type="sibTrans" cxnId="{F3683D53-2A2E-4289-B08F-B448ABB67EC7}">
      <dgm:prSet/>
      <dgm:spPr/>
      <dgm:t>
        <a:bodyPr/>
        <a:lstStyle/>
        <a:p>
          <a:endParaRPr lang="en-US"/>
        </a:p>
      </dgm:t>
    </dgm:pt>
    <dgm:pt modelId="{DB40B637-AA0B-4500-BD29-3CAE28B265B9}" type="parTrans" cxnId="{F3683D53-2A2E-4289-B08F-B448ABB67EC7}">
      <dgm:prSet/>
      <dgm:spPr/>
      <dgm:t>
        <a:bodyPr/>
        <a:lstStyle/>
        <a:p>
          <a:endParaRPr lang="en-US"/>
        </a:p>
      </dgm:t>
    </dgm:pt>
    <dgm:pt modelId="{5B7300B5-3953-44BC-9E76-7E2A41F99C11}" type="pres">
      <dgm:prSet presAssocID="{CD44AD81-BE29-4F09-B211-DF7F3E729A3F}" presName="root" presStyleCnt="0">
        <dgm:presLayoutVars>
          <dgm:dir/>
          <dgm:resizeHandles val="exact"/>
        </dgm:presLayoutVars>
      </dgm:prSet>
      <dgm:spPr/>
      <dgm:t>
        <a:bodyPr/>
        <a:lstStyle/>
        <a:p>
          <a:endParaRPr lang="en-US"/>
        </a:p>
      </dgm:t>
    </dgm:pt>
    <dgm:pt modelId="{22938367-1A89-47E9-8248-B1DD652832EE}" type="pres">
      <dgm:prSet presAssocID="{20964721-EDA6-4489-8393-8E3E53090C2A}" presName="compNode" presStyleCnt="0"/>
      <dgm:spPr/>
    </dgm:pt>
    <dgm:pt modelId="{C74BD832-FF78-4ADD-9E6B-D9A40397C06F}" type="pres">
      <dgm:prSet presAssocID="{20964721-EDA6-4489-8393-8E3E53090C2A}" presName="bgRect" presStyleLbl="bgShp" presStyleIdx="0" presStyleCnt="4"/>
      <dgm:spPr/>
    </dgm:pt>
    <dgm:pt modelId="{3B139D42-2E52-4D29-BA3E-5E852C28F17D}" type="pres">
      <dgm:prSet presAssocID="{20964721-EDA6-4489-8393-8E3E53090C2A}" presName="iconRect" presStyleLbl="node1" presStyleIdx="0" presStyleCnt="4"/>
      <dgm:spPr>
        <a:blipFill>
          <a:blip xmlns:r="http://schemas.openxmlformats.org/officeDocument/2006/relationships" r:embed="rId1">
            <a:extLst>
              <a:ext uri="{28A0092B-C50C-407E-A947-70E740481C1C}">
                <a14:useLocalDpi xmlns="" xmlns:dgm="http://schemas.openxmlformats.org/drawingml/2006/diagram" xmlns:a="http://schemas.openxmlformats.org/drawingml/2006/main" xmlns:r="http://schemas.openxmlformats.org/officeDocument/2006/relationships" xmlns:a14="http://schemas.microsoft.com/office/drawing/2010/main" val="0"/>
              </a:ext>
              <a:ext uri="{96DAC541-7B7A-43D3-8B79-37D633B846F1}">
                <asvg:svgBlip xmlns="" xmlns:dgm="http://schemas.openxmlformats.org/drawingml/2006/diagram" xmlns:a="http://schemas.openxmlformats.org/drawingml/2006/main" xmlns:r="http://schemas.openxmlformats.org/officeDocument/2006/relationships" xmlns:asvg="http://schemas.microsoft.com/office/drawing/2016/SVG/main" r:embed="rId4"/>
              </a:ext>
            </a:extLst>
          </a:blip>
          <a:stretch>
            <a:fillRect/>
          </a:stretch>
        </a:blipFill>
        <a:ln>
          <a:noFill/>
        </a:ln>
      </dgm:spPr>
      <dgm:extLst>
        <a:ext uri="{E40237B7-FDA0-4F09-8148-C483321AD2D9}">
          <dgm14:cNvPr xmlns="" xmlns:dgm="http://schemas.openxmlformats.org/drawingml/2006/diagram" xmlns:a="http://schemas.openxmlformats.org/drawingml/2006/main" xmlns:dgm14="http://schemas.microsoft.com/office/drawing/2010/diagram" id="0" name="" descr="Connections"/>
        </a:ext>
      </dgm:extLst>
    </dgm:pt>
    <dgm:pt modelId="{D881126C-135C-428B-B62C-A0CF12530E15}" type="pres">
      <dgm:prSet presAssocID="{20964721-EDA6-4489-8393-8E3E53090C2A}" presName="spaceRect" presStyleCnt="0"/>
      <dgm:spPr/>
    </dgm:pt>
    <dgm:pt modelId="{25F46504-ED84-409C-A7B0-DAA9EC279D83}" type="pres">
      <dgm:prSet presAssocID="{20964721-EDA6-4489-8393-8E3E53090C2A}" presName="parTx" presStyleLbl="revTx" presStyleIdx="0" presStyleCnt="4">
        <dgm:presLayoutVars>
          <dgm:chMax val="0"/>
          <dgm:chPref val="0"/>
        </dgm:presLayoutVars>
      </dgm:prSet>
      <dgm:spPr/>
      <dgm:t>
        <a:bodyPr/>
        <a:lstStyle/>
        <a:p>
          <a:endParaRPr lang="en-US"/>
        </a:p>
      </dgm:t>
    </dgm:pt>
    <dgm:pt modelId="{8E754D2B-6875-415A-830E-22FBA9E16FE9}" type="pres">
      <dgm:prSet presAssocID="{E3B42E24-BDFF-46B1-9A49-54FF831CD0FA}" presName="sibTrans" presStyleCnt="0"/>
      <dgm:spPr/>
    </dgm:pt>
    <dgm:pt modelId="{40B05BC5-1CE8-42FD-AA0B-172E462F802D}" type="pres">
      <dgm:prSet presAssocID="{9E1B06F7-A0EF-4C5D-98B2-BB45F0D54B2D}" presName="compNode" presStyleCnt="0"/>
      <dgm:spPr/>
    </dgm:pt>
    <dgm:pt modelId="{200F7763-D64C-43FE-8864-1B2D94C274A1}" type="pres">
      <dgm:prSet presAssocID="{9E1B06F7-A0EF-4C5D-98B2-BB45F0D54B2D}" presName="bgRect" presStyleLbl="bgShp" presStyleIdx="1" presStyleCnt="4"/>
      <dgm:spPr/>
    </dgm:pt>
    <dgm:pt modelId="{FEECE368-34BB-40AC-A93C-4EDD5C3AD70C}" type="pres">
      <dgm:prSet presAssocID="{9E1B06F7-A0EF-4C5D-98B2-BB45F0D54B2D}" presName="iconRect" presStyleLbl="node1" presStyleIdx="1" presStyleCnt="4"/>
      <dgm:spPr>
        <a:blipFill>
          <a:blip xmlns:r="http://schemas.openxmlformats.org/officeDocument/2006/relationships" r:embed="rId5">
            <a:extLst>
              <a:ext uri="{28A0092B-C50C-407E-A947-70E740481C1C}">
                <a14:useLocalDpi xmlns="" xmlns:dgm="http://schemas.openxmlformats.org/drawingml/2006/diagram" xmlns:a="http://schemas.openxmlformats.org/drawingml/2006/main" xmlns:r="http://schemas.openxmlformats.org/officeDocument/2006/relationships" xmlns:a14="http://schemas.microsoft.com/office/drawing/2010/main" val="0"/>
              </a:ext>
              <a:ext uri="{96DAC541-7B7A-43D3-8B79-37D633B846F1}">
                <asvg:svgBlip xmlns="" xmlns:dgm="http://schemas.openxmlformats.org/drawingml/2006/diagram" xmlns:a="http://schemas.openxmlformats.org/drawingml/2006/main" xmlns:r="http://schemas.openxmlformats.org/officeDocument/2006/relationships" xmlns:asvg="http://schemas.microsoft.com/office/drawing/2016/SVG/main" r:embed="rId6"/>
              </a:ext>
            </a:extLst>
          </a:blip>
          <a:stretch>
            <a:fillRect/>
          </a:stretch>
        </a:blipFill>
        <a:ln>
          <a:noFill/>
        </a:ln>
      </dgm:spPr>
      <dgm:extLst>
        <a:ext uri="{E40237B7-FDA0-4F09-8148-C483321AD2D9}">
          <dgm14:cNvPr xmlns="" xmlns:dgm="http://schemas.openxmlformats.org/drawingml/2006/diagram" xmlns:a="http://schemas.openxmlformats.org/drawingml/2006/main" xmlns:dgm14="http://schemas.microsoft.com/office/drawing/2010/diagram" id="0" name="" descr="Light Bulb and Gear"/>
        </a:ext>
      </dgm:extLst>
    </dgm:pt>
    <dgm:pt modelId="{4E982D86-A52D-4617-BF2E-8DB5B108E37A}" type="pres">
      <dgm:prSet presAssocID="{9E1B06F7-A0EF-4C5D-98B2-BB45F0D54B2D}" presName="spaceRect" presStyleCnt="0"/>
      <dgm:spPr/>
    </dgm:pt>
    <dgm:pt modelId="{BE3F0685-17F0-467E-8A31-D8AABC4BFA25}" type="pres">
      <dgm:prSet presAssocID="{9E1B06F7-A0EF-4C5D-98B2-BB45F0D54B2D}" presName="parTx" presStyleLbl="revTx" presStyleIdx="1" presStyleCnt="4">
        <dgm:presLayoutVars>
          <dgm:chMax val="0"/>
          <dgm:chPref val="0"/>
        </dgm:presLayoutVars>
      </dgm:prSet>
      <dgm:spPr/>
      <dgm:t>
        <a:bodyPr/>
        <a:lstStyle/>
        <a:p>
          <a:endParaRPr lang="en-US"/>
        </a:p>
      </dgm:t>
    </dgm:pt>
    <dgm:pt modelId="{A9C91821-3955-4C2B-8327-1E712B73AB10}" type="pres">
      <dgm:prSet presAssocID="{155C251E-0DC8-4F66-B90D-2FCDE23C5587}" presName="sibTrans" presStyleCnt="0"/>
      <dgm:spPr/>
    </dgm:pt>
    <dgm:pt modelId="{6DFFCE5D-2305-49A3-80B6-F2E3C58EBC7B}" type="pres">
      <dgm:prSet presAssocID="{9065331A-AEF2-4606-8575-EAF9D27DE656}" presName="compNode" presStyleCnt="0"/>
      <dgm:spPr/>
    </dgm:pt>
    <dgm:pt modelId="{1698A68A-B142-49C7-BBC4-E489ABD41EFD}" type="pres">
      <dgm:prSet presAssocID="{9065331A-AEF2-4606-8575-EAF9D27DE656}" presName="bgRect" presStyleLbl="bgShp" presStyleIdx="2" presStyleCnt="4"/>
      <dgm:spPr/>
    </dgm:pt>
    <dgm:pt modelId="{D063E1F8-A46C-478A-8183-B0B5727016FB}" type="pres">
      <dgm:prSet presAssocID="{9065331A-AEF2-4606-8575-EAF9D27DE656}" presName="iconRect" presStyleLbl="node1" presStyleIdx="2" presStyleCnt="4"/>
      <dgm:spPr>
        <a:blipFill>
          <a:blip xmlns:r="http://schemas.openxmlformats.org/officeDocument/2006/relationships" r:embed="rId7">
            <a:extLst>
              <a:ext uri="{28A0092B-C50C-407E-A947-70E740481C1C}">
                <a14:useLocalDpi xmlns="" xmlns:dgm="http://schemas.openxmlformats.org/drawingml/2006/diagram" xmlns:a="http://schemas.openxmlformats.org/drawingml/2006/main" xmlns:r="http://schemas.openxmlformats.org/officeDocument/2006/relationships" xmlns:a14="http://schemas.microsoft.com/office/drawing/2010/main" val="0"/>
              </a:ext>
              <a:ext uri="{96DAC541-7B7A-43D3-8B79-37D633B846F1}">
                <asvg:svgBlip xmlns="" xmlns:dgm="http://schemas.openxmlformats.org/drawingml/2006/diagram" xmlns:a="http://schemas.openxmlformats.org/drawingml/2006/main" xmlns:r="http://schemas.openxmlformats.org/officeDocument/2006/relationships" xmlns:asvg="http://schemas.microsoft.com/office/drawing/2016/SVG/main" r:embed="rId8"/>
              </a:ext>
            </a:extLst>
          </a:blip>
          <a:stretch>
            <a:fillRect/>
          </a:stretch>
        </a:blipFill>
        <a:ln>
          <a:noFill/>
        </a:ln>
      </dgm:spPr>
      <dgm:extLst>
        <a:ext uri="{E40237B7-FDA0-4F09-8148-C483321AD2D9}">
          <dgm14:cNvPr xmlns="" xmlns:dgm="http://schemas.openxmlformats.org/drawingml/2006/diagram" xmlns:a="http://schemas.openxmlformats.org/drawingml/2006/main" xmlns:dgm14="http://schemas.microsoft.com/office/drawing/2010/diagram" id="0" name="" descr="Venn Diagram"/>
        </a:ext>
      </dgm:extLst>
    </dgm:pt>
    <dgm:pt modelId="{A81D6261-1BE0-4169-94F5-37486A1E339E}" type="pres">
      <dgm:prSet presAssocID="{9065331A-AEF2-4606-8575-EAF9D27DE656}" presName="spaceRect" presStyleCnt="0"/>
      <dgm:spPr/>
    </dgm:pt>
    <dgm:pt modelId="{02DFF058-62CB-4ED4-ABCD-43AD6A4CA3DD}" type="pres">
      <dgm:prSet presAssocID="{9065331A-AEF2-4606-8575-EAF9D27DE656}" presName="parTx" presStyleLbl="revTx" presStyleIdx="2" presStyleCnt="4">
        <dgm:presLayoutVars>
          <dgm:chMax val="0"/>
          <dgm:chPref val="0"/>
        </dgm:presLayoutVars>
      </dgm:prSet>
      <dgm:spPr/>
      <dgm:t>
        <a:bodyPr/>
        <a:lstStyle/>
        <a:p>
          <a:endParaRPr lang="en-US"/>
        </a:p>
      </dgm:t>
    </dgm:pt>
    <dgm:pt modelId="{1B02C8A4-D069-4372-A59A-7E7E7E86A369}" type="pres">
      <dgm:prSet presAssocID="{3C0A1EC6-4E8F-417D-9083-B1584930B4A8}" presName="sibTrans" presStyleCnt="0"/>
      <dgm:spPr/>
    </dgm:pt>
    <dgm:pt modelId="{4C556AF4-717B-4F2C-9EEB-3DF69A0AA73D}" type="pres">
      <dgm:prSet presAssocID="{C2DC6847-2492-4314-8B7D-84C083F9C2A4}" presName="compNode" presStyleCnt="0"/>
      <dgm:spPr/>
    </dgm:pt>
    <dgm:pt modelId="{79F4118C-AC3C-4E7C-84F7-C746D66523C0}" type="pres">
      <dgm:prSet presAssocID="{C2DC6847-2492-4314-8B7D-84C083F9C2A4}" presName="bgRect" presStyleLbl="bgShp" presStyleIdx="3" presStyleCnt="4"/>
      <dgm:spPr/>
    </dgm:pt>
    <dgm:pt modelId="{FA1702B6-F66A-4F5F-B852-17118DF3C7E6}" type="pres">
      <dgm:prSet presAssocID="{C2DC6847-2492-4314-8B7D-84C083F9C2A4}" presName="iconRect" presStyleLbl="node1" presStyleIdx="3" presStyleCnt="4"/>
      <dgm:spPr>
        <a:blipFill>
          <a:blip xmlns:r="http://schemas.openxmlformats.org/officeDocument/2006/relationships" r:embed="rId9">
            <a:extLst>
              <a:ext uri="{28A0092B-C50C-407E-A947-70E740481C1C}">
                <a14:useLocalDpi xmlns="" xmlns:dgm="http://schemas.openxmlformats.org/drawingml/2006/diagram" xmlns:a="http://schemas.openxmlformats.org/drawingml/2006/main" xmlns:r="http://schemas.openxmlformats.org/officeDocument/2006/relationships" xmlns:a14="http://schemas.microsoft.com/office/drawing/2010/main" val="0"/>
              </a:ext>
              <a:ext uri="{96DAC541-7B7A-43D3-8B79-37D633B846F1}">
                <asvg:svgBlip xmlns="" xmlns:dgm="http://schemas.openxmlformats.org/drawingml/2006/diagram" xmlns:a="http://schemas.openxmlformats.org/drawingml/2006/main" xmlns:r="http://schemas.openxmlformats.org/officeDocument/2006/relationships" xmlns:asvg="http://schemas.microsoft.com/office/drawing/2016/SVG/main" r:embed="rId10"/>
              </a:ext>
            </a:extLst>
          </a:blip>
          <a:stretch>
            <a:fillRect/>
          </a:stretch>
        </a:blipFill>
        <a:ln>
          <a:noFill/>
        </a:ln>
      </dgm:spPr>
      <dgm:extLst>
        <a:ext uri="{E40237B7-FDA0-4F09-8148-C483321AD2D9}">
          <dgm14:cNvPr xmlns="" xmlns:dgm="http://schemas.openxmlformats.org/drawingml/2006/diagram" xmlns:a="http://schemas.openxmlformats.org/drawingml/2006/main" xmlns:dgm14="http://schemas.microsoft.com/office/drawing/2010/diagram" id="0" name="" descr="Bank"/>
        </a:ext>
      </dgm:extLst>
    </dgm:pt>
    <dgm:pt modelId="{40DB521D-FE19-4EE9-9BB6-5634D32F3BEC}" type="pres">
      <dgm:prSet presAssocID="{C2DC6847-2492-4314-8B7D-84C083F9C2A4}" presName="spaceRect" presStyleCnt="0"/>
      <dgm:spPr/>
    </dgm:pt>
    <dgm:pt modelId="{DFCC8962-A2E7-472C-ABE4-3EF85BB8E885}" type="pres">
      <dgm:prSet presAssocID="{C2DC6847-2492-4314-8B7D-84C083F9C2A4}" presName="parTx" presStyleLbl="revTx" presStyleIdx="3" presStyleCnt="4">
        <dgm:presLayoutVars>
          <dgm:chMax val="0"/>
          <dgm:chPref val="0"/>
        </dgm:presLayoutVars>
      </dgm:prSet>
      <dgm:spPr/>
      <dgm:t>
        <a:bodyPr/>
        <a:lstStyle/>
        <a:p>
          <a:endParaRPr lang="en-US"/>
        </a:p>
      </dgm:t>
    </dgm:pt>
  </dgm:ptLst>
  <dgm:cxnLst>
    <dgm:cxn modelId="{64BFCD5E-E2A2-4D05-BDD8-D9B7AF0BC265}" srcId="{CD44AD81-BE29-4F09-B211-DF7F3E729A3F}" destId="{9065331A-AEF2-4606-8575-EAF9D27DE656}" srcOrd="2" destOrd="0" parTransId="{38813B33-41E8-4C07-82C9-2C97986175AB}" sibTransId="{3C0A1EC6-4E8F-417D-9083-B1584930B4A8}"/>
    <dgm:cxn modelId="{D358A900-EFD4-4B40-BAF7-D149A4E131C3}" type="presOf" srcId="{C2DC6847-2492-4314-8B7D-84C083F9C2A4}" destId="{DFCC8962-A2E7-472C-ABE4-3EF85BB8E885}" srcOrd="0" destOrd="0" presId="urn:microsoft.com/office/officeart/2018/2/layout/IconVerticalSolidList"/>
    <dgm:cxn modelId="{F3683D53-2A2E-4289-B08F-B448ABB67EC7}" srcId="{CD44AD81-BE29-4F09-B211-DF7F3E729A3F}" destId="{9E1B06F7-A0EF-4C5D-98B2-BB45F0D54B2D}" srcOrd="1" destOrd="0" parTransId="{DB40B637-AA0B-4500-BD29-3CAE28B265B9}" sibTransId="{155C251E-0DC8-4F66-B90D-2FCDE23C5587}"/>
    <dgm:cxn modelId="{6A8FB7E9-E89C-421F-9EAC-60CC01090427}" type="presOf" srcId="{9E1B06F7-A0EF-4C5D-98B2-BB45F0D54B2D}" destId="{BE3F0685-17F0-467E-8A31-D8AABC4BFA25}" srcOrd="0" destOrd="0" presId="urn:microsoft.com/office/officeart/2018/2/layout/IconVerticalSolidList"/>
    <dgm:cxn modelId="{47B0E477-7B98-4A7E-AF75-116097B28A94}" srcId="{CD44AD81-BE29-4F09-B211-DF7F3E729A3F}" destId="{20964721-EDA6-4489-8393-8E3E53090C2A}" srcOrd="0" destOrd="0" parTransId="{E336782D-BE62-47A8-81E5-599F726CDEE2}" sibTransId="{E3B42E24-BDFF-46B1-9A49-54FF831CD0FA}"/>
    <dgm:cxn modelId="{6392CCA6-1B2B-41FF-9334-2BCB9BCEA486}" type="presOf" srcId="{20964721-EDA6-4489-8393-8E3E53090C2A}" destId="{25F46504-ED84-409C-A7B0-DAA9EC279D83}" srcOrd="0" destOrd="0" presId="urn:microsoft.com/office/officeart/2018/2/layout/IconVerticalSolidList"/>
    <dgm:cxn modelId="{2D3DA36B-4C5F-46DC-A72E-1C03123E0405}" srcId="{CD44AD81-BE29-4F09-B211-DF7F3E729A3F}" destId="{C2DC6847-2492-4314-8B7D-84C083F9C2A4}" srcOrd="3" destOrd="0" parTransId="{7FB5262F-3F2D-447C-9F39-C63F4A2B0B35}" sibTransId="{6C76A162-55AA-4FBB-B452-F2B6E1276291}"/>
    <dgm:cxn modelId="{EA481667-D9E0-407A-938D-9D09C9DA95D0}" type="presOf" srcId="{CD44AD81-BE29-4F09-B211-DF7F3E729A3F}" destId="{5B7300B5-3953-44BC-9E76-7E2A41F99C11}" srcOrd="0" destOrd="0" presId="urn:microsoft.com/office/officeart/2018/2/layout/IconVerticalSolidList"/>
    <dgm:cxn modelId="{E9A9BC4C-8A05-4CE9-B12B-22996274140E}" type="presOf" srcId="{9065331A-AEF2-4606-8575-EAF9D27DE656}" destId="{02DFF058-62CB-4ED4-ABCD-43AD6A4CA3DD}" srcOrd="0" destOrd="0" presId="urn:microsoft.com/office/officeart/2018/2/layout/IconVerticalSolidList"/>
    <dgm:cxn modelId="{E9D47439-1289-4723-8F3F-B45EFFB07242}" type="presParOf" srcId="{5B7300B5-3953-44BC-9E76-7E2A41F99C11}" destId="{22938367-1A89-47E9-8248-B1DD652832EE}" srcOrd="0" destOrd="0" presId="urn:microsoft.com/office/officeart/2018/2/layout/IconVerticalSolidList"/>
    <dgm:cxn modelId="{6451714C-82D7-4016-BDDF-C59B2C3B51FC}" type="presParOf" srcId="{22938367-1A89-47E9-8248-B1DD652832EE}" destId="{C74BD832-FF78-4ADD-9E6B-D9A40397C06F}" srcOrd="0" destOrd="0" presId="urn:microsoft.com/office/officeart/2018/2/layout/IconVerticalSolidList"/>
    <dgm:cxn modelId="{EE319C83-BAC0-4ED2-965E-407191556847}" type="presParOf" srcId="{22938367-1A89-47E9-8248-B1DD652832EE}" destId="{3B139D42-2E52-4D29-BA3E-5E852C28F17D}" srcOrd="1" destOrd="0" presId="urn:microsoft.com/office/officeart/2018/2/layout/IconVerticalSolidList"/>
    <dgm:cxn modelId="{289E2E80-0260-40A6-ACEC-E7152E895113}" type="presParOf" srcId="{22938367-1A89-47E9-8248-B1DD652832EE}" destId="{D881126C-135C-428B-B62C-A0CF12530E15}" srcOrd="2" destOrd="0" presId="urn:microsoft.com/office/officeart/2018/2/layout/IconVerticalSolidList"/>
    <dgm:cxn modelId="{1E34A05D-A012-4542-BD70-353A1A834403}" type="presParOf" srcId="{22938367-1A89-47E9-8248-B1DD652832EE}" destId="{25F46504-ED84-409C-A7B0-DAA9EC279D83}" srcOrd="3" destOrd="0" presId="urn:microsoft.com/office/officeart/2018/2/layout/IconVerticalSolidList"/>
    <dgm:cxn modelId="{9A30D5AC-6B95-4E98-9964-04BEA5083C01}" type="presParOf" srcId="{5B7300B5-3953-44BC-9E76-7E2A41F99C11}" destId="{8E754D2B-6875-415A-830E-22FBA9E16FE9}" srcOrd="1" destOrd="0" presId="urn:microsoft.com/office/officeart/2018/2/layout/IconVerticalSolidList"/>
    <dgm:cxn modelId="{E951C15F-D169-47AD-BD9D-506C026B6952}" type="presParOf" srcId="{5B7300B5-3953-44BC-9E76-7E2A41F99C11}" destId="{40B05BC5-1CE8-42FD-AA0B-172E462F802D}" srcOrd="2" destOrd="0" presId="urn:microsoft.com/office/officeart/2018/2/layout/IconVerticalSolidList"/>
    <dgm:cxn modelId="{D3B642B7-01D4-49E6-AC25-63C74A59CBF0}" type="presParOf" srcId="{40B05BC5-1CE8-42FD-AA0B-172E462F802D}" destId="{200F7763-D64C-43FE-8864-1B2D94C274A1}" srcOrd="0" destOrd="0" presId="urn:microsoft.com/office/officeart/2018/2/layout/IconVerticalSolidList"/>
    <dgm:cxn modelId="{59D12DDB-6D26-45DE-AA71-A66157653127}" type="presParOf" srcId="{40B05BC5-1CE8-42FD-AA0B-172E462F802D}" destId="{FEECE368-34BB-40AC-A93C-4EDD5C3AD70C}" srcOrd="1" destOrd="0" presId="urn:microsoft.com/office/officeart/2018/2/layout/IconVerticalSolidList"/>
    <dgm:cxn modelId="{EE5EF51A-1B3A-483C-BCF7-B7B512C3D296}" type="presParOf" srcId="{40B05BC5-1CE8-42FD-AA0B-172E462F802D}" destId="{4E982D86-A52D-4617-BF2E-8DB5B108E37A}" srcOrd="2" destOrd="0" presId="urn:microsoft.com/office/officeart/2018/2/layout/IconVerticalSolidList"/>
    <dgm:cxn modelId="{6BD478A4-71A3-4203-A45D-A0B9B747248C}" type="presParOf" srcId="{40B05BC5-1CE8-42FD-AA0B-172E462F802D}" destId="{BE3F0685-17F0-467E-8A31-D8AABC4BFA25}" srcOrd="3" destOrd="0" presId="urn:microsoft.com/office/officeart/2018/2/layout/IconVerticalSolidList"/>
    <dgm:cxn modelId="{1A4A6812-C15A-4046-AD6C-99B877FC3D4A}" type="presParOf" srcId="{5B7300B5-3953-44BC-9E76-7E2A41F99C11}" destId="{A9C91821-3955-4C2B-8327-1E712B73AB10}" srcOrd="3" destOrd="0" presId="urn:microsoft.com/office/officeart/2018/2/layout/IconVerticalSolidList"/>
    <dgm:cxn modelId="{ECCB8B03-70A2-4F8B-A3C1-CAFA29EFEE5E}" type="presParOf" srcId="{5B7300B5-3953-44BC-9E76-7E2A41F99C11}" destId="{6DFFCE5D-2305-49A3-80B6-F2E3C58EBC7B}" srcOrd="4" destOrd="0" presId="urn:microsoft.com/office/officeart/2018/2/layout/IconVerticalSolidList"/>
    <dgm:cxn modelId="{D01BDE04-12C7-43B3-B0E2-C498FA017FA9}" type="presParOf" srcId="{6DFFCE5D-2305-49A3-80B6-F2E3C58EBC7B}" destId="{1698A68A-B142-49C7-BBC4-E489ABD41EFD}" srcOrd="0" destOrd="0" presId="urn:microsoft.com/office/officeart/2018/2/layout/IconVerticalSolidList"/>
    <dgm:cxn modelId="{C52B7F2B-99EB-405C-82F0-C335B273CC5A}" type="presParOf" srcId="{6DFFCE5D-2305-49A3-80B6-F2E3C58EBC7B}" destId="{D063E1F8-A46C-478A-8183-B0B5727016FB}" srcOrd="1" destOrd="0" presId="urn:microsoft.com/office/officeart/2018/2/layout/IconVerticalSolidList"/>
    <dgm:cxn modelId="{45F1FD4A-ACDC-4B91-81FD-24D75F419DAC}" type="presParOf" srcId="{6DFFCE5D-2305-49A3-80B6-F2E3C58EBC7B}" destId="{A81D6261-1BE0-4169-94F5-37486A1E339E}" srcOrd="2" destOrd="0" presId="urn:microsoft.com/office/officeart/2018/2/layout/IconVerticalSolidList"/>
    <dgm:cxn modelId="{97AF881C-526E-4444-8826-29D6D4B8DDC0}" type="presParOf" srcId="{6DFFCE5D-2305-49A3-80B6-F2E3C58EBC7B}" destId="{02DFF058-62CB-4ED4-ABCD-43AD6A4CA3DD}" srcOrd="3" destOrd="0" presId="urn:microsoft.com/office/officeart/2018/2/layout/IconVerticalSolidList"/>
    <dgm:cxn modelId="{6D4283C1-B458-4147-939C-2A869E0C8E57}" type="presParOf" srcId="{5B7300B5-3953-44BC-9E76-7E2A41F99C11}" destId="{1B02C8A4-D069-4372-A59A-7E7E7E86A369}" srcOrd="5" destOrd="0" presId="urn:microsoft.com/office/officeart/2018/2/layout/IconVerticalSolidList"/>
    <dgm:cxn modelId="{47BB58C3-6D72-490B-9185-AB97B05DC540}" type="presParOf" srcId="{5B7300B5-3953-44BC-9E76-7E2A41F99C11}" destId="{4C556AF4-717B-4F2C-9EEB-3DF69A0AA73D}" srcOrd="6" destOrd="0" presId="urn:microsoft.com/office/officeart/2018/2/layout/IconVerticalSolidList"/>
    <dgm:cxn modelId="{41EA3DD5-09CA-4F7B-ACBA-E02CA0D4BD68}" type="presParOf" srcId="{4C556AF4-717B-4F2C-9EEB-3DF69A0AA73D}" destId="{79F4118C-AC3C-4E7C-84F7-C746D66523C0}" srcOrd="0" destOrd="0" presId="urn:microsoft.com/office/officeart/2018/2/layout/IconVerticalSolidList"/>
    <dgm:cxn modelId="{03DAD4D0-7BDD-4EED-8B47-4385EBF62101}" type="presParOf" srcId="{4C556AF4-717B-4F2C-9EEB-3DF69A0AA73D}" destId="{FA1702B6-F66A-4F5F-B852-17118DF3C7E6}" srcOrd="1" destOrd="0" presId="urn:microsoft.com/office/officeart/2018/2/layout/IconVerticalSolidList"/>
    <dgm:cxn modelId="{C937799D-99E9-42E9-AAC1-460149AA9747}" type="presParOf" srcId="{4C556AF4-717B-4F2C-9EEB-3DF69A0AA73D}" destId="{40DB521D-FE19-4EE9-9BB6-5634D32F3BEC}" srcOrd="2" destOrd="0" presId="urn:microsoft.com/office/officeart/2018/2/layout/IconVerticalSolidList"/>
    <dgm:cxn modelId="{B6CEA271-4413-4F11-8088-207CCBFB9952}" type="presParOf" srcId="{4C556AF4-717B-4F2C-9EEB-3DF69A0AA73D}" destId="{DFCC8962-A2E7-472C-ABE4-3EF85BB8E885}" srcOrd="3" destOrd="0" presId="urn:microsoft.com/office/officeart/2018/2/layout/IconVerticalSoli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59AD8D-A907-4DDF-B40D-46A6E2FB337A}" type="doc">
      <dgm:prSet loTypeId="urn:microsoft.com/office/officeart/2005/8/layout/vList5" loCatId="list" qsTypeId="urn:microsoft.com/office/officeart/2005/8/quickstyle/simple2" qsCatId="simple" csTypeId="urn:microsoft.com/office/officeart/2005/8/colors/accent2_2" csCatId="accent2"/>
      <dgm:spPr/>
      <dgm:t>
        <a:bodyPr/>
        <a:lstStyle/>
        <a:p>
          <a:endParaRPr lang="en-US"/>
        </a:p>
      </dgm:t>
    </dgm:pt>
    <dgm:pt modelId="{EFBB5F35-C306-4C47-AD16-C5276E798CDB}">
      <dgm:prSet/>
      <dgm:spPr/>
      <dgm:t>
        <a:bodyPr/>
        <a:lstStyle/>
        <a:p>
          <a:r>
            <a:rPr lang="en-GB"/>
            <a:t>Focussing on learning and responsibility, not perfection.</a:t>
          </a:r>
          <a:endParaRPr lang="en-US"/>
        </a:p>
      </dgm:t>
    </dgm:pt>
    <dgm:pt modelId="{DAD6C812-6C6D-41EF-8EAC-10013EAA55D8}" type="parTrans" cxnId="{221B5F8A-DEE6-49E9-9E86-C7EC0AFDEA4A}">
      <dgm:prSet/>
      <dgm:spPr/>
      <dgm:t>
        <a:bodyPr/>
        <a:lstStyle/>
        <a:p>
          <a:endParaRPr lang="en-US"/>
        </a:p>
      </dgm:t>
    </dgm:pt>
    <dgm:pt modelId="{01C9A691-7032-4B1F-AE3D-4C34C52C8102}" type="sibTrans" cxnId="{221B5F8A-DEE6-49E9-9E86-C7EC0AFDEA4A}">
      <dgm:prSet/>
      <dgm:spPr/>
      <dgm:t>
        <a:bodyPr/>
        <a:lstStyle/>
        <a:p>
          <a:endParaRPr lang="en-US"/>
        </a:p>
      </dgm:t>
    </dgm:pt>
    <dgm:pt modelId="{9F90D1F4-5692-4988-832C-F459A392AA7A}">
      <dgm:prSet/>
      <dgm:spPr/>
      <dgm:t>
        <a:bodyPr/>
        <a:lstStyle/>
        <a:p>
          <a:r>
            <a:rPr lang="en-GB"/>
            <a:t>Speaking our truth.</a:t>
          </a:r>
          <a:endParaRPr lang="en-US"/>
        </a:p>
      </dgm:t>
    </dgm:pt>
    <dgm:pt modelId="{BDB4A30D-CCAA-446E-98B4-CC0FED161193}" type="parTrans" cxnId="{2ECB1273-FE1D-44FA-9A3D-8B0BDE4AB205}">
      <dgm:prSet/>
      <dgm:spPr/>
      <dgm:t>
        <a:bodyPr/>
        <a:lstStyle/>
        <a:p>
          <a:endParaRPr lang="en-US"/>
        </a:p>
      </dgm:t>
    </dgm:pt>
    <dgm:pt modelId="{2230D90F-3CD3-40E9-8EBC-0984900CDB66}" type="sibTrans" cxnId="{2ECB1273-FE1D-44FA-9A3D-8B0BDE4AB205}">
      <dgm:prSet/>
      <dgm:spPr/>
      <dgm:t>
        <a:bodyPr/>
        <a:lstStyle/>
        <a:p>
          <a:endParaRPr lang="en-US"/>
        </a:p>
      </dgm:t>
    </dgm:pt>
    <dgm:pt modelId="{35357951-CD02-4009-A4D7-46B711880952}">
      <dgm:prSet/>
      <dgm:spPr/>
      <dgm:t>
        <a:bodyPr/>
        <a:lstStyle/>
        <a:p>
          <a:r>
            <a:rPr lang="en-GB"/>
            <a:t>Leaning into discomfort and leaning into each other.</a:t>
          </a:r>
          <a:endParaRPr lang="en-US"/>
        </a:p>
      </dgm:t>
    </dgm:pt>
    <dgm:pt modelId="{1291D8D0-B382-4F11-90ED-A9CF7FF5225C}" type="parTrans" cxnId="{07E9C1AE-38F3-43A2-BA3B-6AEE0F1DDA79}">
      <dgm:prSet/>
      <dgm:spPr/>
      <dgm:t>
        <a:bodyPr/>
        <a:lstStyle/>
        <a:p>
          <a:endParaRPr lang="en-US"/>
        </a:p>
      </dgm:t>
    </dgm:pt>
    <dgm:pt modelId="{37F3156F-3B87-4290-A691-4C0DC366FDFB}" type="sibTrans" cxnId="{07E9C1AE-38F3-43A2-BA3B-6AEE0F1DDA79}">
      <dgm:prSet/>
      <dgm:spPr/>
      <dgm:t>
        <a:bodyPr/>
        <a:lstStyle/>
        <a:p>
          <a:endParaRPr lang="en-US"/>
        </a:p>
      </dgm:t>
    </dgm:pt>
    <dgm:pt modelId="{584275F9-CB9F-42C1-B8CA-7319D3344266}">
      <dgm:prSet/>
      <dgm:spPr/>
      <dgm:t>
        <a:bodyPr/>
        <a:lstStyle/>
        <a:p>
          <a:r>
            <a:rPr lang="en-GB"/>
            <a:t>Committing to non-closure.</a:t>
          </a:r>
          <a:endParaRPr lang="en-US"/>
        </a:p>
      </dgm:t>
    </dgm:pt>
    <dgm:pt modelId="{BF42190B-DC32-4A95-9438-89D309BDEC9C}" type="parTrans" cxnId="{6A5679E4-C7E2-4F18-8CF8-C1AF49EEA65D}">
      <dgm:prSet/>
      <dgm:spPr/>
      <dgm:t>
        <a:bodyPr/>
        <a:lstStyle/>
        <a:p>
          <a:endParaRPr lang="en-US"/>
        </a:p>
      </dgm:t>
    </dgm:pt>
    <dgm:pt modelId="{6C6ADD1E-74D8-43F5-A229-CF797B7FC312}" type="sibTrans" cxnId="{6A5679E4-C7E2-4F18-8CF8-C1AF49EEA65D}">
      <dgm:prSet/>
      <dgm:spPr/>
      <dgm:t>
        <a:bodyPr/>
        <a:lstStyle/>
        <a:p>
          <a:endParaRPr lang="en-US"/>
        </a:p>
      </dgm:t>
    </dgm:pt>
    <dgm:pt modelId="{23FE0BD3-2C68-405F-BFCB-BDE8F97770DB}">
      <dgm:prSet/>
      <dgm:spPr/>
      <dgm:t>
        <a:bodyPr/>
        <a:lstStyle/>
        <a:p>
          <a:r>
            <a:rPr lang="en-GB"/>
            <a:t>Embracing Paradox</a:t>
          </a:r>
          <a:endParaRPr lang="en-US"/>
        </a:p>
      </dgm:t>
    </dgm:pt>
    <dgm:pt modelId="{CD8D3E0F-31B5-422B-9AD9-D57CEBBCBD41}" type="parTrans" cxnId="{FDC05375-92E2-4025-BC53-3625182B8FAB}">
      <dgm:prSet/>
      <dgm:spPr/>
      <dgm:t>
        <a:bodyPr/>
        <a:lstStyle/>
        <a:p>
          <a:endParaRPr lang="en-US"/>
        </a:p>
      </dgm:t>
    </dgm:pt>
    <dgm:pt modelId="{94E7BA51-EDF6-45AA-A234-DB6AFC5F4985}" type="sibTrans" cxnId="{FDC05375-92E2-4025-BC53-3625182B8FAB}">
      <dgm:prSet/>
      <dgm:spPr/>
      <dgm:t>
        <a:bodyPr/>
        <a:lstStyle/>
        <a:p>
          <a:endParaRPr lang="en-US"/>
        </a:p>
      </dgm:t>
    </dgm:pt>
    <dgm:pt modelId="{EC16CB6E-008C-4958-AC96-5C01C3698CD5}" type="pres">
      <dgm:prSet presAssocID="{1A59AD8D-A907-4DDF-B40D-46A6E2FB337A}" presName="Name0" presStyleCnt="0">
        <dgm:presLayoutVars>
          <dgm:dir/>
          <dgm:animLvl val="lvl"/>
          <dgm:resizeHandles val="exact"/>
        </dgm:presLayoutVars>
      </dgm:prSet>
      <dgm:spPr/>
      <dgm:t>
        <a:bodyPr/>
        <a:lstStyle/>
        <a:p>
          <a:endParaRPr lang="en-US"/>
        </a:p>
      </dgm:t>
    </dgm:pt>
    <dgm:pt modelId="{7D897A1F-73C9-40FB-88D2-7089A8A89D1F}" type="pres">
      <dgm:prSet presAssocID="{EFBB5F35-C306-4C47-AD16-C5276E798CDB}" presName="linNode" presStyleCnt="0"/>
      <dgm:spPr/>
    </dgm:pt>
    <dgm:pt modelId="{CC9F66B5-7FF8-46A5-A80E-4EE56BA5522C}" type="pres">
      <dgm:prSet presAssocID="{EFBB5F35-C306-4C47-AD16-C5276E798CDB}" presName="parentText" presStyleLbl="node1" presStyleIdx="0" presStyleCnt="5">
        <dgm:presLayoutVars>
          <dgm:chMax val="1"/>
          <dgm:bulletEnabled val="1"/>
        </dgm:presLayoutVars>
      </dgm:prSet>
      <dgm:spPr/>
      <dgm:t>
        <a:bodyPr/>
        <a:lstStyle/>
        <a:p>
          <a:endParaRPr lang="en-US"/>
        </a:p>
      </dgm:t>
    </dgm:pt>
    <dgm:pt modelId="{8066E5E8-4871-4C2E-A651-B22B0D52211C}" type="pres">
      <dgm:prSet presAssocID="{01C9A691-7032-4B1F-AE3D-4C34C52C8102}" presName="sp" presStyleCnt="0"/>
      <dgm:spPr/>
    </dgm:pt>
    <dgm:pt modelId="{2D26C7DE-8B77-48C4-954B-2309F05BCFBD}" type="pres">
      <dgm:prSet presAssocID="{9F90D1F4-5692-4988-832C-F459A392AA7A}" presName="linNode" presStyleCnt="0"/>
      <dgm:spPr/>
    </dgm:pt>
    <dgm:pt modelId="{B68C8DDB-AD55-42D4-84C8-C726B95A5D46}" type="pres">
      <dgm:prSet presAssocID="{9F90D1F4-5692-4988-832C-F459A392AA7A}" presName="parentText" presStyleLbl="node1" presStyleIdx="1" presStyleCnt="5">
        <dgm:presLayoutVars>
          <dgm:chMax val="1"/>
          <dgm:bulletEnabled val="1"/>
        </dgm:presLayoutVars>
      </dgm:prSet>
      <dgm:spPr/>
      <dgm:t>
        <a:bodyPr/>
        <a:lstStyle/>
        <a:p>
          <a:endParaRPr lang="en-US"/>
        </a:p>
      </dgm:t>
    </dgm:pt>
    <dgm:pt modelId="{6D1EED1E-1622-43FC-AF44-A37BB9123171}" type="pres">
      <dgm:prSet presAssocID="{2230D90F-3CD3-40E9-8EBC-0984900CDB66}" presName="sp" presStyleCnt="0"/>
      <dgm:spPr/>
    </dgm:pt>
    <dgm:pt modelId="{BF06AFCD-4121-47E9-BBE0-60A696DF1A65}" type="pres">
      <dgm:prSet presAssocID="{35357951-CD02-4009-A4D7-46B711880952}" presName="linNode" presStyleCnt="0"/>
      <dgm:spPr/>
    </dgm:pt>
    <dgm:pt modelId="{32C4B472-58CF-49F1-86E9-E6AF4827F5E2}" type="pres">
      <dgm:prSet presAssocID="{35357951-CD02-4009-A4D7-46B711880952}" presName="parentText" presStyleLbl="node1" presStyleIdx="2" presStyleCnt="5">
        <dgm:presLayoutVars>
          <dgm:chMax val="1"/>
          <dgm:bulletEnabled val="1"/>
        </dgm:presLayoutVars>
      </dgm:prSet>
      <dgm:spPr/>
      <dgm:t>
        <a:bodyPr/>
        <a:lstStyle/>
        <a:p>
          <a:endParaRPr lang="en-US"/>
        </a:p>
      </dgm:t>
    </dgm:pt>
    <dgm:pt modelId="{D01A2C88-4610-445E-AA47-73B8529DA3EF}" type="pres">
      <dgm:prSet presAssocID="{37F3156F-3B87-4290-A691-4C0DC366FDFB}" presName="sp" presStyleCnt="0"/>
      <dgm:spPr/>
    </dgm:pt>
    <dgm:pt modelId="{1845D091-696D-4215-BA57-4669D979BD34}" type="pres">
      <dgm:prSet presAssocID="{584275F9-CB9F-42C1-B8CA-7319D3344266}" presName="linNode" presStyleCnt="0"/>
      <dgm:spPr/>
    </dgm:pt>
    <dgm:pt modelId="{AB863FFE-58C4-4C13-8813-D8180E19B625}" type="pres">
      <dgm:prSet presAssocID="{584275F9-CB9F-42C1-B8CA-7319D3344266}" presName="parentText" presStyleLbl="node1" presStyleIdx="3" presStyleCnt="5">
        <dgm:presLayoutVars>
          <dgm:chMax val="1"/>
          <dgm:bulletEnabled val="1"/>
        </dgm:presLayoutVars>
      </dgm:prSet>
      <dgm:spPr/>
      <dgm:t>
        <a:bodyPr/>
        <a:lstStyle/>
        <a:p>
          <a:endParaRPr lang="en-US"/>
        </a:p>
      </dgm:t>
    </dgm:pt>
    <dgm:pt modelId="{BA2D7278-515F-42E1-91BB-F9F16623C55B}" type="pres">
      <dgm:prSet presAssocID="{6C6ADD1E-74D8-43F5-A229-CF797B7FC312}" presName="sp" presStyleCnt="0"/>
      <dgm:spPr/>
    </dgm:pt>
    <dgm:pt modelId="{3574B227-F1DC-4C37-AFD2-BA1716627FA2}" type="pres">
      <dgm:prSet presAssocID="{23FE0BD3-2C68-405F-BFCB-BDE8F97770DB}" presName="linNode" presStyleCnt="0"/>
      <dgm:spPr/>
    </dgm:pt>
    <dgm:pt modelId="{2FB12638-F3B8-4E6B-846A-9761500F67EC}" type="pres">
      <dgm:prSet presAssocID="{23FE0BD3-2C68-405F-BFCB-BDE8F97770DB}" presName="parentText" presStyleLbl="node1" presStyleIdx="4" presStyleCnt="5">
        <dgm:presLayoutVars>
          <dgm:chMax val="1"/>
          <dgm:bulletEnabled val="1"/>
        </dgm:presLayoutVars>
      </dgm:prSet>
      <dgm:spPr/>
      <dgm:t>
        <a:bodyPr/>
        <a:lstStyle/>
        <a:p>
          <a:endParaRPr lang="en-US"/>
        </a:p>
      </dgm:t>
    </dgm:pt>
  </dgm:ptLst>
  <dgm:cxnLst>
    <dgm:cxn modelId="{CB11EAB0-D06B-475A-B07A-E5A76D27FC66}" type="presOf" srcId="{23FE0BD3-2C68-405F-BFCB-BDE8F97770DB}" destId="{2FB12638-F3B8-4E6B-846A-9761500F67EC}" srcOrd="0" destOrd="0" presId="urn:microsoft.com/office/officeart/2005/8/layout/vList5"/>
    <dgm:cxn modelId="{FDC05375-92E2-4025-BC53-3625182B8FAB}" srcId="{1A59AD8D-A907-4DDF-B40D-46A6E2FB337A}" destId="{23FE0BD3-2C68-405F-BFCB-BDE8F97770DB}" srcOrd="4" destOrd="0" parTransId="{CD8D3E0F-31B5-422B-9AD9-D57CEBBCBD41}" sibTransId="{94E7BA51-EDF6-45AA-A234-DB6AFC5F4985}"/>
    <dgm:cxn modelId="{0DFAA00B-0CB5-4DFF-B4BA-1744FF4C431C}" type="presOf" srcId="{EFBB5F35-C306-4C47-AD16-C5276E798CDB}" destId="{CC9F66B5-7FF8-46A5-A80E-4EE56BA5522C}" srcOrd="0" destOrd="0" presId="urn:microsoft.com/office/officeart/2005/8/layout/vList5"/>
    <dgm:cxn modelId="{6A5679E4-C7E2-4F18-8CF8-C1AF49EEA65D}" srcId="{1A59AD8D-A907-4DDF-B40D-46A6E2FB337A}" destId="{584275F9-CB9F-42C1-B8CA-7319D3344266}" srcOrd="3" destOrd="0" parTransId="{BF42190B-DC32-4A95-9438-89D309BDEC9C}" sibTransId="{6C6ADD1E-74D8-43F5-A229-CF797B7FC312}"/>
    <dgm:cxn modelId="{2ECB1273-FE1D-44FA-9A3D-8B0BDE4AB205}" srcId="{1A59AD8D-A907-4DDF-B40D-46A6E2FB337A}" destId="{9F90D1F4-5692-4988-832C-F459A392AA7A}" srcOrd="1" destOrd="0" parTransId="{BDB4A30D-CCAA-446E-98B4-CC0FED161193}" sibTransId="{2230D90F-3CD3-40E9-8EBC-0984900CDB66}"/>
    <dgm:cxn modelId="{07E9C1AE-38F3-43A2-BA3B-6AEE0F1DDA79}" srcId="{1A59AD8D-A907-4DDF-B40D-46A6E2FB337A}" destId="{35357951-CD02-4009-A4D7-46B711880952}" srcOrd="2" destOrd="0" parTransId="{1291D8D0-B382-4F11-90ED-A9CF7FF5225C}" sibTransId="{37F3156F-3B87-4290-A691-4C0DC366FDFB}"/>
    <dgm:cxn modelId="{7B75F7A4-2034-43D5-B2D5-2329956C86EF}" type="presOf" srcId="{584275F9-CB9F-42C1-B8CA-7319D3344266}" destId="{AB863FFE-58C4-4C13-8813-D8180E19B625}" srcOrd="0" destOrd="0" presId="urn:microsoft.com/office/officeart/2005/8/layout/vList5"/>
    <dgm:cxn modelId="{EDB70A39-FB1D-4D77-AD21-3C1C793F5AC3}" type="presOf" srcId="{1A59AD8D-A907-4DDF-B40D-46A6E2FB337A}" destId="{EC16CB6E-008C-4958-AC96-5C01C3698CD5}" srcOrd="0" destOrd="0" presId="urn:microsoft.com/office/officeart/2005/8/layout/vList5"/>
    <dgm:cxn modelId="{221B5F8A-DEE6-49E9-9E86-C7EC0AFDEA4A}" srcId="{1A59AD8D-A907-4DDF-B40D-46A6E2FB337A}" destId="{EFBB5F35-C306-4C47-AD16-C5276E798CDB}" srcOrd="0" destOrd="0" parTransId="{DAD6C812-6C6D-41EF-8EAC-10013EAA55D8}" sibTransId="{01C9A691-7032-4B1F-AE3D-4C34C52C8102}"/>
    <dgm:cxn modelId="{646C3E85-EA3D-443B-966F-17C79F537406}" type="presOf" srcId="{9F90D1F4-5692-4988-832C-F459A392AA7A}" destId="{B68C8DDB-AD55-42D4-84C8-C726B95A5D46}" srcOrd="0" destOrd="0" presId="urn:microsoft.com/office/officeart/2005/8/layout/vList5"/>
    <dgm:cxn modelId="{776A5583-6DE0-4094-8D00-5B2201FB3F6B}" type="presOf" srcId="{35357951-CD02-4009-A4D7-46B711880952}" destId="{32C4B472-58CF-49F1-86E9-E6AF4827F5E2}" srcOrd="0" destOrd="0" presId="urn:microsoft.com/office/officeart/2005/8/layout/vList5"/>
    <dgm:cxn modelId="{EB8D2BC4-51BD-4E7F-9023-E520DD0E7AD9}" type="presParOf" srcId="{EC16CB6E-008C-4958-AC96-5C01C3698CD5}" destId="{7D897A1F-73C9-40FB-88D2-7089A8A89D1F}" srcOrd="0" destOrd="0" presId="urn:microsoft.com/office/officeart/2005/8/layout/vList5"/>
    <dgm:cxn modelId="{91918A1A-5E8A-4146-AD8A-0F544EB8EB12}" type="presParOf" srcId="{7D897A1F-73C9-40FB-88D2-7089A8A89D1F}" destId="{CC9F66B5-7FF8-46A5-A80E-4EE56BA5522C}" srcOrd="0" destOrd="0" presId="urn:microsoft.com/office/officeart/2005/8/layout/vList5"/>
    <dgm:cxn modelId="{18DF9A6A-EF95-4950-AE1E-37D9DED5D4AB}" type="presParOf" srcId="{EC16CB6E-008C-4958-AC96-5C01C3698CD5}" destId="{8066E5E8-4871-4C2E-A651-B22B0D52211C}" srcOrd="1" destOrd="0" presId="urn:microsoft.com/office/officeart/2005/8/layout/vList5"/>
    <dgm:cxn modelId="{BADCF60E-8E6C-4ABD-9D88-E0686C4A27BB}" type="presParOf" srcId="{EC16CB6E-008C-4958-AC96-5C01C3698CD5}" destId="{2D26C7DE-8B77-48C4-954B-2309F05BCFBD}" srcOrd="2" destOrd="0" presId="urn:microsoft.com/office/officeart/2005/8/layout/vList5"/>
    <dgm:cxn modelId="{6BDACE2C-7C36-4A97-BF24-1294C55CD17E}" type="presParOf" srcId="{2D26C7DE-8B77-48C4-954B-2309F05BCFBD}" destId="{B68C8DDB-AD55-42D4-84C8-C726B95A5D46}" srcOrd="0" destOrd="0" presId="urn:microsoft.com/office/officeart/2005/8/layout/vList5"/>
    <dgm:cxn modelId="{9817775B-5028-4769-8B1A-661041BF432D}" type="presParOf" srcId="{EC16CB6E-008C-4958-AC96-5C01C3698CD5}" destId="{6D1EED1E-1622-43FC-AF44-A37BB9123171}" srcOrd="3" destOrd="0" presId="urn:microsoft.com/office/officeart/2005/8/layout/vList5"/>
    <dgm:cxn modelId="{221EDF9C-D57D-4F7A-9D34-427527C2E602}" type="presParOf" srcId="{EC16CB6E-008C-4958-AC96-5C01C3698CD5}" destId="{BF06AFCD-4121-47E9-BBE0-60A696DF1A65}" srcOrd="4" destOrd="0" presId="urn:microsoft.com/office/officeart/2005/8/layout/vList5"/>
    <dgm:cxn modelId="{BB904FE9-5F2F-4C08-AB74-56282A28446C}" type="presParOf" srcId="{BF06AFCD-4121-47E9-BBE0-60A696DF1A65}" destId="{32C4B472-58CF-49F1-86E9-E6AF4827F5E2}" srcOrd="0" destOrd="0" presId="urn:microsoft.com/office/officeart/2005/8/layout/vList5"/>
    <dgm:cxn modelId="{602068B4-7586-4C7A-AD67-2B5FB429F6EF}" type="presParOf" srcId="{EC16CB6E-008C-4958-AC96-5C01C3698CD5}" destId="{D01A2C88-4610-445E-AA47-73B8529DA3EF}" srcOrd="5" destOrd="0" presId="urn:microsoft.com/office/officeart/2005/8/layout/vList5"/>
    <dgm:cxn modelId="{ACB7E973-3D9E-4BCC-94E1-74972A5692D9}" type="presParOf" srcId="{EC16CB6E-008C-4958-AC96-5C01C3698CD5}" destId="{1845D091-696D-4215-BA57-4669D979BD34}" srcOrd="6" destOrd="0" presId="urn:microsoft.com/office/officeart/2005/8/layout/vList5"/>
    <dgm:cxn modelId="{2EFC1FF1-641E-43FF-A078-7FF7CF219D55}" type="presParOf" srcId="{1845D091-696D-4215-BA57-4669D979BD34}" destId="{AB863FFE-58C4-4C13-8813-D8180E19B625}" srcOrd="0" destOrd="0" presId="urn:microsoft.com/office/officeart/2005/8/layout/vList5"/>
    <dgm:cxn modelId="{12C8F3A0-9174-4855-8BB8-8A0D07BA408A}" type="presParOf" srcId="{EC16CB6E-008C-4958-AC96-5C01C3698CD5}" destId="{BA2D7278-515F-42E1-91BB-F9F16623C55B}" srcOrd="7" destOrd="0" presId="urn:microsoft.com/office/officeart/2005/8/layout/vList5"/>
    <dgm:cxn modelId="{F30BFD05-C50D-4FBC-8651-61F26D891F44}" type="presParOf" srcId="{EC16CB6E-008C-4958-AC96-5C01C3698CD5}" destId="{3574B227-F1DC-4C37-AFD2-BA1716627FA2}" srcOrd="8" destOrd="0" presId="urn:microsoft.com/office/officeart/2005/8/layout/vList5"/>
    <dgm:cxn modelId="{FD883C98-F04A-4EAC-8781-E87716BFC2F4}" type="presParOf" srcId="{3574B227-F1DC-4C37-AFD2-BA1716627FA2}" destId="{2FB12638-F3B8-4E6B-846A-9761500F67EC}"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74BD832-FF78-4ADD-9E6B-D9A40397C06F}">
      <dsp:nvSpPr>
        <dsp:cNvPr id="0" name=""/>
        <dsp:cNvSpPr/>
      </dsp:nvSpPr>
      <dsp:spPr>
        <a:xfrm>
          <a:off x="0" y="2213"/>
          <a:ext cx="6858000" cy="112201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139D42-2E52-4D29-BA3E-5E852C28F17D}">
      <dsp:nvSpPr>
        <dsp:cNvPr id="0" name=""/>
        <dsp:cNvSpPr/>
      </dsp:nvSpPr>
      <dsp:spPr>
        <a:xfrm>
          <a:off x="339409" y="254667"/>
          <a:ext cx="617108" cy="617108"/>
        </a:xfrm>
        <a:prstGeom prst="rect">
          <a:avLst/>
        </a:prstGeom>
        <a:blipFill>
          <a:blip xmlns:r="http://schemas.openxmlformats.org/officeDocument/2006/relationships" r:embed="rId1">
            <a:extLst>
              <a:ext uri="{28A0092B-C50C-407E-A947-70E740481C1C}">
                <a14:useLocalDpi xmlns="" xmlns:dgm="http://schemas.openxmlformats.org/drawingml/2006/diagram" xmlns:a="http://schemas.openxmlformats.org/drawingml/2006/main" xmlns:r="http://schemas.openxmlformats.org/officeDocument/2006/relationships" xmlns:a14="http://schemas.microsoft.com/office/drawing/2010/main" val="0"/>
              </a:ext>
              <a:ext uri="{96DAC541-7B7A-43D3-8B79-37D633B846F1}">
                <asvg:svgBlip xmlns="" xmlns:dgm="http://schemas.openxmlformats.org/drawingml/2006/diagram" xmlns:a="http://schemas.openxmlformats.org/drawingml/2006/main" xmlns:r="http://schemas.openxmlformats.org/officeDocument/2006/relationships"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5F46504-ED84-409C-A7B0-DAA9EC279D83}">
      <dsp:nvSpPr>
        <dsp:cNvPr id="0" name=""/>
        <dsp:cNvSpPr/>
      </dsp:nvSpPr>
      <dsp:spPr>
        <a:xfrm>
          <a:off x="1295927" y="2213"/>
          <a:ext cx="5562072" cy="1122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747" tIns="118747" rIns="118747" bIns="118747" numCol="1" spcCol="1270" anchor="ctr" anchorCtr="0">
          <a:noAutofit/>
        </a:bodyPr>
        <a:lstStyle/>
        <a:p>
          <a:pPr lvl="0" algn="l" defTabSz="933450">
            <a:lnSpc>
              <a:spcPct val="90000"/>
            </a:lnSpc>
            <a:spcBef>
              <a:spcPct val="0"/>
            </a:spcBef>
            <a:spcAft>
              <a:spcPct val="35000"/>
            </a:spcAft>
          </a:pPr>
          <a:r>
            <a:rPr lang="en-GB" sz="2100" b="1" kern="1200" dirty="0"/>
            <a:t>To</a:t>
          </a:r>
          <a:r>
            <a:rPr lang="en-GB" sz="2100" b="1" kern="1200" dirty="0" smtClean="0"/>
            <a:t> use the supportive relationships we have developed to share and</a:t>
          </a:r>
          <a:r>
            <a:rPr lang="en-GB" sz="2100" b="1" kern="1200" dirty="0" smtClean="0"/>
            <a:t> reflect</a:t>
          </a:r>
          <a:endParaRPr lang="en-US" sz="2100" kern="1200" dirty="0"/>
        </a:p>
      </dsp:txBody>
      <dsp:txXfrm>
        <a:off x="1295927" y="2213"/>
        <a:ext cx="5562072" cy="1122015"/>
      </dsp:txXfrm>
    </dsp:sp>
    <dsp:sp modelId="{200F7763-D64C-43FE-8864-1B2D94C274A1}">
      <dsp:nvSpPr>
        <dsp:cNvPr id="0" name=""/>
        <dsp:cNvSpPr/>
      </dsp:nvSpPr>
      <dsp:spPr>
        <a:xfrm>
          <a:off x="0" y="1404732"/>
          <a:ext cx="6858000" cy="112201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ECE368-34BB-40AC-A93C-4EDD5C3AD70C}">
      <dsp:nvSpPr>
        <dsp:cNvPr id="0" name=""/>
        <dsp:cNvSpPr/>
      </dsp:nvSpPr>
      <dsp:spPr>
        <a:xfrm>
          <a:off x="339409" y="1657186"/>
          <a:ext cx="617108" cy="617108"/>
        </a:xfrm>
        <a:prstGeom prst="rect">
          <a:avLst/>
        </a:prstGeom>
        <a:blipFill>
          <a:blip xmlns:r="http://schemas.openxmlformats.org/officeDocument/2006/relationships" r:embed="rId5">
            <a:extLst>
              <a:ext uri="{28A0092B-C50C-407E-A947-70E740481C1C}">
                <a14:useLocalDpi xmlns="" xmlns:dgm="http://schemas.openxmlformats.org/drawingml/2006/diagram" xmlns:a="http://schemas.openxmlformats.org/drawingml/2006/main" xmlns:r="http://schemas.openxmlformats.org/officeDocument/2006/relationships" xmlns:a14="http://schemas.microsoft.com/office/drawing/2010/main" val="0"/>
              </a:ext>
              <a:ext uri="{96DAC541-7B7A-43D3-8B79-37D633B846F1}">
                <asvg:svgBlip xmlns="" xmlns:dgm="http://schemas.openxmlformats.org/drawingml/2006/diagram" xmlns:a="http://schemas.openxmlformats.org/drawingml/2006/main" xmlns:r="http://schemas.openxmlformats.org/officeDocument/2006/relationships"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E3F0685-17F0-467E-8A31-D8AABC4BFA25}">
      <dsp:nvSpPr>
        <dsp:cNvPr id="0" name=""/>
        <dsp:cNvSpPr/>
      </dsp:nvSpPr>
      <dsp:spPr>
        <a:xfrm>
          <a:off x="1295927" y="1404732"/>
          <a:ext cx="5562072" cy="1122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747" tIns="118747" rIns="118747" bIns="118747" numCol="1" spcCol="1270" anchor="ctr" anchorCtr="0">
          <a:noAutofit/>
        </a:bodyPr>
        <a:lstStyle/>
        <a:p>
          <a:pPr lvl="0" algn="l" defTabSz="933450">
            <a:lnSpc>
              <a:spcPct val="90000"/>
            </a:lnSpc>
            <a:spcBef>
              <a:spcPct val="0"/>
            </a:spcBef>
            <a:spcAft>
              <a:spcPct val="35000"/>
            </a:spcAft>
          </a:pPr>
          <a:r>
            <a:rPr lang="en-GB" sz="2100" b="1" kern="1200" dirty="0"/>
            <a:t>To</a:t>
          </a:r>
          <a:r>
            <a:rPr lang="en-GB" sz="2100" b="1" kern="1200" dirty="0" smtClean="0"/>
            <a:t> share what we are learning about </a:t>
          </a:r>
          <a:r>
            <a:rPr lang="en-GB" sz="2100" b="1" kern="1200" dirty="0" err="1" smtClean="0"/>
            <a:t>Covid</a:t>
          </a:r>
          <a:r>
            <a:rPr lang="en-GB" sz="2100" b="1" kern="1200" dirty="0" smtClean="0"/>
            <a:t> 19 and inequality  </a:t>
          </a:r>
          <a:endParaRPr lang="en-US" sz="2100" kern="1200" dirty="0"/>
        </a:p>
      </dsp:txBody>
      <dsp:txXfrm>
        <a:off x="1295927" y="1404732"/>
        <a:ext cx="5562072" cy="1122015"/>
      </dsp:txXfrm>
    </dsp:sp>
    <dsp:sp modelId="{1698A68A-B142-49C7-BBC4-E489ABD41EFD}">
      <dsp:nvSpPr>
        <dsp:cNvPr id="0" name=""/>
        <dsp:cNvSpPr/>
      </dsp:nvSpPr>
      <dsp:spPr>
        <a:xfrm>
          <a:off x="0" y="2807251"/>
          <a:ext cx="6858000" cy="112201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63E1F8-A46C-478A-8183-B0B5727016FB}">
      <dsp:nvSpPr>
        <dsp:cNvPr id="0" name=""/>
        <dsp:cNvSpPr/>
      </dsp:nvSpPr>
      <dsp:spPr>
        <a:xfrm>
          <a:off x="339409" y="3059705"/>
          <a:ext cx="617108" cy="617108"/>
        </a:xfrm>
        <a:prstGeom prst="rect">
          <a:avLst/>
        </a:prstGeom>
        <a:blipFill>
          <a:blip xmlns:r="http://schemas.openxmlformats.org/officeDocument/2006/relationships" r:embed="rId7">
            <a:extLst>
              <a:ext uri="{28A0092B-C50C-407E-A947-70E740481C1C}">
                <a14:useLocalDpi xmlns="" xmlns:dgm="http://schemas.openxmlformats.org/drawingml/2006/diagram" xmlns:a="http://schemas.openxmlformats.org/drawingml/2006/main" xmlns:r="http://schemas.openxmlformats.org/officeDocument/2006/relationships" xmlns:a14="http://schemas.microsoft.com/office/drawing/2010/main" val="0"/>
              </a:ext>
              <a:ext uri="{96DAC541-7B7A-43D3-8B79-37D633B846F1}">
                <asvg:svgBlip xmlns="" xmlns:dgm="http://schemas.openxmlformats.org/drawingml/2006/diagram" xmlns:a="http://schemas.openxmlformats.org/drawingml/2006/main" xmlns:r="http://schemas.openxmlformats.org/officeDocument/2006/relationships"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2DFF058-62CB-4ED4-ABCD-43AD6A4CA3DD}">
      <dsp:nvSpPr>
        <dsp:cNvPr id="0" name=""/>
        <dsp:cNvSpPr/>
      </dsp:nvSpPr>
      <dsp:spPr>
        <a:xfrm>
          <a:off x="1295927" y="2807251"/>
          <a:ext cx="5562072" cy="1122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747" tIns="118747" rIns="118747" bIns="118747" numCol="1" spcCol="1270" anchor="ctr" anchorCtr="0">
          <a:noAutofit/>
        </a:bodyPr>
        <a:lstStyle/>
        <a:p>
          <a:pPr lvl="0" algn="l" defTabSz="933450">
            <a:lnSpc>
              <a:spcPct val="90000"/>
            </a:lnSpc>
            <a:spcBef>
              <a:spcPct val="0"/>
            </a:spcBef>
            <a:spcAft>
              <a:spcPct val="35000"/>
            </a:spcAft>
          </a:pPr>
          <a:r>
            <a:rPr lang="en-GB" sz="2100" b="1" kern="1200" dirty="0"/>
            <a:t>To understand the </a:t>
          </a:r>
          <a:r>
            <a:rPr lang="en-GB" sz="2100" b="1" kern="1200" dirty="0" smtClean="0"/>
            <a:t>term </a:t>
          </a:r>
          <a:r>
            <a:rPr lang="en-GB" sz="2100" b="1" kern="1200" dirty="0"/>
            <a:t>equity</a:t>
          </a:r>
          <a:r>
            <a:rPr lang="en-GB" sz="2100" b="1" kern="1200" dirty="0" smtClean="0"/>
            <a:t> within the context of </a:t>
          </a:r>
          <a:r>
            <a:rPr lang="en-GB" sz="2100" b="1" kern="1200" dirty="0" err="1" smtClean="0"/>
            <a:t>Covid</a:t>
          </a:r>
          <a:r>
            <a:rPr lang="en-GB" sz="2100" b="1" kern="1200" dirty="0" smtClean="0"/>
            <a:t> 19 and this current crisis</a:t>
          </a:r>
          <a:endParaRPr lang="en-US" sz="2100" kern="1200" dirty="0"/>
        </a:p>
      </dsp:txBody>
      <dsp:txXfrm>
        <a:off x="1295927" y="2807251"/>
        <a:ext cx="5562072" cy="1122015"/>
      </dsp:txXfrm>
    </dsp:sp>
    <dsp:sp modelId="{79F4118C-AC3C-4E7C-84F7-C746D66523C0}">
      <dsp:nvSpPr>
        <dsp:cNvPr id="0" name=""/>
        <dsp:cNvSpPr/>
      </dsp:nvSpPr>
      <dsp:spPr>
        <a:xfrm>
          <a:off x="0" y="4209770"/>
          <a:ext cx="6858000" cy="112201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1702B6-F66A-4F5F-B852-17118DF3C7E6}">
      <dsp:nvSpPr>
        <dsp:cNvPr id="0" name=""/>
        <dsp:cNvSpPr/>
      </dsp:nvSpPr>
      <dsp:spPr>
        <a:xfrm>
          <a:off x="339409" y="4462224"/>
          <a:ext cx="617108" cy="617108"/>
        </a:xfrm>
        <a:prstGeom prst="rect">
          <a:avLst/>
        </a:prstGeom>
        <a:blipFill>
          <a:blip xmlns:r="http://schemas.openxmlformats.org/officeDocument/2006/relationships" r:embed="rId9">
            <a:extLst>
              <a:ext uri="{28A0092B-C50C-407E-A947-70E740481C1C}">
                <a14:useLocalDpi xmlns="" xmlns:dgm="http://schemas.openxmlformats.org/drawingml/2006/diagram" xmlns:a="http://schemas.openxmlformats.org/drawingml/2006/main" xmlns:r="http://schemas.openxmlformats.org/officeDocument/2006/relationships" xmlns:a14="http://schemas.microsoft.com/office/drawing/2010/main" val="0"/>
              </a:ext>
              <a:ext uri="{96DAC541-7B7A-43D3-8B79-37D633B846F1}">
                <asvg:svgBlip xmlns="" xmlns:dgm="http://schemas.openxmlformats.org/drawingml/2006/diagram" xmlns:a="http://schemas.openxmlformats.org/drawingml/2006/main" xmlns:r="http://schemas.openxmlformats.org/officeDocument/2006/relationships"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FCC8962-A2E7-472C-ABE4-3EF85BB8E885}">
      <dsp:nvSpPr>
        <dsp:cNvPr id="0" name=""/>
        <dsp:cNvSpPr/>
      </dsp:nvSpPr>
      <dsp:spPr>
        <a:xfrm>
          <a:off x="1295927" y="4209770"/>
          <a:ext cx="5562072" cy="1122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747" tIns="118747" rIns="118747" bIns="118747" numCol="1" spcCol="1270" anchor="ctr" anchorCtr="0">
          <a:noAutofit/>
        </a:bodyPr>
        <a:lstStyle/>
        <a:p>
          <a:pPr lvl="0" algn="l" defTabSz="933450">
            <a:lnSpc>
              <a:spcPct val="90000"/>
            </a:lnSpc>
            <a:spcBef>
              <a:spcPct val="0"/>
            </a:spcBef>
            <a:spcAft>
              <a:spcPct val="35000"/>
            </a:spcAft>
          </a:pPr>
          <a:r>
            <a:rPr lang="en-GB" sz="2100" b="1" kern="1200" dirty="0"/>
            <a:t>To reflect on our own organisations</a:t>
          </a:r>
          <a:r>
            <a:rPr lang="en-GB" sz="2100" b="1" kern="1200" dirty="0" smtClean="0"/>
            <a:t> have acted and responded within this crisis </a:t>
          </a:r>
          <a:endParaRPr lang="en-US" sz="2100" kern="1200" dirty="0"/>
        </a:p>
      </dsp:txBody>
      <dsp:txXfrm>
        <a:off x="1295927" y="4209770"/>
        <a:ext cx="5562072" cy="112201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C9F66B5-7FF8-46A5-A80E-4EE56BA5522C}">
      <dsp:nvSpPr>
        <dsp:cNvPr id="0" name=""/>
        <dsp:cNvSpPr/>
      </dsp:nvSpPr>
      <dsp:spPr>
        <a:xfrm>
          <a:off x="3218687" y="1691"/>
          <a:ext cx="3621024" cy="739673"/>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GB" sz="1900" kern="1200"/>
            <a:t>Focussing on learning and responsibility, not perfection.</a:t>
          </a:r>
          <a:endParaRPr lang="en-US" sz="1900" kern="1200"/>
        </a:p>
      </dsp:txBody>
      <dsp:txXfrm>
        <a:off x="3218687" y="1691"/>
        <a:ext cx="3621024" cy="739673"/>
      </dsp:txXfrm>
    </dsp:sp>
    <dsp:sp modelId="{B68C8DDB-AD55-42D4-84C8-C726B95A5D46}">
      <dsp:nvSpPr>
        <dsp:cNvPr id="0" name=""/>
        <dsp:cNvSpPr/>
      </dsp:nvSpPr>
      <dsp:spPr>
        <a:xfrm>
          <a:off x="3218687" y="778349"/>
          <a:ext cx="3621024" cy="739673"/>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GB" sz="1900" kern="1200"/>
            <a:t>Speaking our truth.</a:t>
          </a:r>
          <a:endParaRPr lang="en-US" sz="1900" kern="1200"/>
        </a:p>
      </dsp:txBody>
      <dsp:txXfrm>
        <a:off x="3218687" y="778349"/>
        <a:ext cx="3621024" cy="739673"/>
      </dsp:txXfrm>
    </dsp:sp>
    <dsp:sp modelId="{32C4B472-58CF-49F1-86E9-E6AF4827F5E2}">
      <dsp:nvSpPr>
        <dsp:cNvPr id="0" name=""/>
        <dsp:cNvSpPr/>
      </dsp:nvSpPr>
      <dsp:spPr>
        <a:xfrm>
          <a:off x="3218687" y="1555006"/>
          <a:ext cx="3621024" cy="739673"/>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GB" sz="1900" kern="1200"/>
            <a:t>Leaning into discomfort and leaning into each other.</a:t>
          </a:r>
          <a:endParaRPr lang="en-US" sz="1900" kern="1200"/>
        </a:p>
      </dsp:txBody>
      <dsp:txXfrm>
        <a:off x="3218687" y="1555006"/>
        <a:ext cx="3621024" cy="739673"/>
      </dsp:txXfrm>
    </dsp:sp>
    <dsp:sp modelId="{AB863FFE-58C4-4C13-8813-D8180E19B625}">
      <dsp:nvSpPr>
        <dsp:cNvPr id="0" name=""/>
        <dsp:cNvSpPr/>
      </dsp:nvSpPr>
      <dsp:spPr>
        <a:xfrm>
          <a:off x="3218687" y="2331664"/>
          <a:ext cx="3621024" cy="739673"/>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GB" sz="1900" kern="1200"/>
            <a:t>Committing to non-closure.</a:t>
          </a:r>
          <a:endParaRPr lang="en-US" sz="1900" kern="1200"/>
        </a:p>
      </dsp:txBody>
      <dsp:txXfrm>
        <a:off x="3218687" y="2331664"/>
        <a:ext cx="3621024" cy="739673"/>
      </dsp:txXfrm>
    </dsp:sp>
    <dsp:sp modelId="{2FB12638-F3B8-4E6B-846A-9761500F67EC}">
      <dsp:nvSpPr>
        <dsp:cNvPr id="0" name=""/>
        <dsp:cNvSpPr/>
      </dsp:nvSpPr>
      <dsp:spPr>
        <a:xfrm>
          <a:off x="3218687" y="3108321"/>
          <a:ext cx="3621024" cy="739673"/>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GB" sz="1900" kern="1200"/>
            <a:t>Embracing Paradox</a:t>
          </a:r>
          <a:endParaRPr lang="en-US" sz="1900" kern="1200"/>
        </a:p>
      </dsp:txBody>
      <dsp:txXfrm>
        <a:off x="3218687" y="3108321"/>
        <a:ext cx="3621024" cy="73967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http://schemas.openxmlformats.org/drawingml/2006/diagram" xmlns:a="http://schemas.openxmlformats.org/drawingml/2006/main"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pPr/>
              <a:t>5/11/20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pPr/>
              <a:t>5/11/20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pPr/>
              <a:t>5/11/20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pPr/>
              <a:t>5/11/20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pPr/>
              <a:t>5/11/20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pPr/>
              <a:t>5/11/20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pPr/>
              <a:t>5/11/20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pPr/>
              <a:t>5/11/20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pPr/>
              <a:t>5/11/20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pPr/>
              <a:t>5/11/20</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5/11/20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pPr/>
              <a:t>‹#›</a:t>
            </a:fld>
            <a:endParaRPr lang="en-US"/>
          </a:p>
        </p:txBody>
      </p:sp>
      <p:sp>
        <p:nvSpPr>
          <p:cNvPr id="12" name="Rectangle 1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782230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pPr/>
              <a:t>5/11/20</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7.png"/><Relationship Id="rId8" Type="http://schemas.openxmlformats.org/officeDocument/2006/relationships/hyperlink" Target="https://pixabay.com/en/target-dart-aim-objective-success-1414788/" TargetMode="External"/><Relationship Id="rId1" Type="http://schemas.openxmlformats.org/officeDocument/2006/relationships/slideLayout" Target="../slideLayouts/slideLayout8.xml"/><Relationship Id="rId2"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bg.org.uk/analysis/uk-policy-briefings/crises-collide-women-and-covid-19/"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8045422F-7258-40AC-BD2E-2469AA448922}"/>
              </a:ext>
            </a:extLst>
          </p:cNvPr>
          <p:cNvPicPr>
            <a:picLocks noChangeAspect="1"/>
          </p:cNvPicPr>
          <p:nvPr/>
        </p:nvPicPr>
        <p:blipFill rotWithShape="1">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r="-1"/>
          <a:stretch/>
        </p:blipFill>
        <p:spPr>
          <a:xfrm>
            <a:off x="20" y="13262"/>
            <a:ext cx="12191979" cy="6857990"/>
          </a:xfrm>
          <a:prstGeom prst="rect">
            <a:avLst/>
          </a:prstGeom>
        </p:spPr>
      </p:pic>
      <p:sp>
        <p:nvSpPr>
          <p:cNvPr id="82" name="Rectangle 8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2644B391-9BFE-445C-A9EC-F544BB85FBC7}"/>
              </a:ext>
              <a:ext uri="{C183D7F6-B498-43B3-948B-1728B52AA6E4}">
                <adec:decorative xmlns="" xmlns:a="http://schemas.openxmlformats.org/drawingml/2006/main" xmlns:r="http://schemas.openxmlformats.org/officeDocument/2006/relationships" xmlns:p="http://schemas.openxmlformats.org/presentationml/2006/main" xmlns:adec="http://schemas.microsoft.com/office/drawing/2017/decorative" xmlns:mv="urn:schemas-microsoft-com:mac:vml" xmlns:mc="http://schemas.openxmlformats.org/markup-compatibility/2006" val="1"/>
              </a:ext>
            </a:extLst>
          </p:cNvPr>
          <p:cNvSpPr>
            <a:spLocks noGrp="1" noRot="1" noChangeAspect="1" noMove="1" noResize="1" noEditPoints="1" noAdjustHandles="1" noChangeArrowheads="1" noChangeShapeType="1" noTextEdit="1"/>
          </p:cNvSpPr>
          <p:nvPr>
            <p:extLst>
              <p:ext uri="{386F3935-93C4-4BCD-93E2-E3B085C9AB24}">
                <p16:designElem xmlns="" xmlns:a="http://schemas.openxmlformats.org/drawingml/2006/main" xmlns:r="http://schemas.openxmlformats.org/officeDocument/2006/relationships" xmlns:p="http://schemas.openxmlformats.org/presentationml/2006/main" xmlns:p16="http://schemas.microsoft.com/office/powerpoint/2015/main" xmlns:mv="urn:schemas-microsoft-com:mac:vml" xmlns:mc="http://schemas.openxmlformats.org/markup-compatibility/2006"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ctangle 8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80F26E69-87D9-4655-AE7B-280A87AA3CAD}"/>
              </a:ext>
              <a:ext uri="{C183D7F6-B498-43B3-948B-1728B52AA6E4}">
                <adec:decorative xmlns="" xmlns:a="http://schemas.openxmlformats.org/drawingml/2006/main" xmlns:r="http://schemas.openxmlformats.org/officeDocument/2006/relationships" xmlns:p="http://schemas.openxmlformats.org/presentationml/2006/main" xmlns:adec="http://schemas.microsoft.com/office/drawing/2017/decorative" xmlns:mv="urn:schemas-microsoft-com:mac:vml" xmlns:mc="http://schemas.openxmlformats.org/markup-compatibility/2006" val="1"/>
              </a:ext>
            </a:extLst>
          </p:cNvPr>
          <p:cNvSpPr>
            <a:spLocks noGrp="1" noRot="1" noChangeAspect="1" noMove="1" noResize="1" noEditPoints="1" noAdjustHandles="1" noChangeArrowheads="1" noChangeShapeType="1" noTextEdit="1"/>
          </p:cNvSpPr>
          <p:nvPr>
            <p:extLst>
              <p:ext uri="{386F3935-93C4-4BCD-93E2-E3B085C9AB24}">
                <p16:designElem xmlns="" xmlns:a="http://schemas.openxmlformats.org/drawingml/2006/main" xmlns:r="http://schemas.openxmlformats.org/officeDocument/2006/relationships" xmlns:p="http://schemas.openxmlformats.org/presentationml/2006/main" xmlns:p16="http://schemas.microsoft.com/office/powerpoint/2015/main" xmlns:mv="urn:schemas-microsoft-com:mac:vml" xmlns:mc="http://schemas.openxmlformats.org/markup-compatibility/2006"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18C3B467-088C-4F3D-A9A7-105C4E1E20CD}"/>
              </a:ext>
            </a:extLst>
          </p:cNvPr>
          <p:cNvSpPr>
            <a:spLocks noGrp="1"/>
          </p:cNvSpPr>
          <p:nvPr>
            <p:ph type="ctrTitle"/>
          </p:nvPr>
        </p:nvSpPr>
        <p:spPr>
          <a:xfrm>
            <a:off x="6033793" y="2355458"/>
            <a:ext cx="4775075" cy="1630907"/>
          </a:xfrm>
        </p:spPr>
        <p:txBody>
          <a:bodyPr>
            <a:normAutofit/>
          </a:bodyPr>
          <a:lstStyle/>
          <a:p>
            <a:r>
              <a:rPr lang="en-US" sz="4400" dirty="0">
                <a:solidFill>
                  <a:schemeClr val="tx1"/>
                </a:solidFill>
              </a:rPr>
              <a:t>Diversity, equity and inclusion</a:t>
            </a:r>
          </a:p>
        </p:txBody>
      </p:sp>
      <p:sp>
        <p:nvSpPr>
          <p:cNvPr id="3" name="Subtitle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8722DDC-8EEE-4A06-8DFE-B44871EAA2CF}"/>
              </a:ext>
            </a:extLst>
          </p:cNvPr>
          <p:cNvSpPr>
            <a:spLocks noGrp="1"/>
          </p:cNvSpPr>
          <p:nvPr>
            <p:ph type="subTitle" idx="1"/>
          </p:nvPr>
        </p:nvSpPr>
        <p:spPr>
          <a:xfrm>
            <a:off x="6033793" y="3995988"/>
            <a:ext cx="4775075" cy="559656"/>
          </a:xfrm>
        </p:spPr>
        <p:txBody>
          <a:bodyPr>
            <a:normAutofit fontScale="77500" lnSpcReduction="20000"/>
          </a:bodyPr>
          <a:lstStyle/>
          <a:p>
            <a:pPr>
              <a:spcAft>
                <a:spcPts val="600"/>
              </a:spcAft>
            </a:pPr>
            <a:r>
              <a:rPr lang="en-US" dirty="0">
                <a:solidFill>
                  <a:schemeClr val="tx1"/>
                </a:solidFill>
              </a:rPr>
              <a:t>Session</a:t>
            </a:r>
            <a:r>
              <a:rPr lang="en-US" dirty="0" smtClean="0">
                <a:solidFill>
                  <a:schemeClr val="tx1"/>
                </a:solidFill>
              </a:rPr>
              <a:t> 2b</a:t>
            </a:r>
          </a:p>
          <a:p>
            <a:pPr>
              <a:spcAft>
                <a:spcPts val="600"/>
              </a:spcAft>
            </a:pPr>
            <a:r>
              <a:rPr lang="en-US" dirty="0" smtClean="0">
                <a:solidFill>
                  <a:schemeClr val="tx1"/>
                </a:solidFill>
              </a:rPr>
              <a:t>Equity and </a:t>
            </a:r>
            <a:r>
              <a:rPr lang="en-US" dirty="0" err="1" smtClean="0">
                <a:solidFill>
                  <a:schemeClr val="tx1"/>
                </a:solidFill>
              </a:rPr>
              <a:t>Covid</a:t>
            </a:r>
            <a:r>
              <a:rPr lang="en-US" dirty="0" smtClean="0">
                <a:solidFill>
                  <a:schemeClr val="tx1"/>
                </a:solidFill>
              </a:rPr>
              <a:t> 19</a:t>
            </a:r>
            <a:endParaRPr lang="en-US" dirty="0">
              <a:solidFill>
                <a:schemeClr val="tx1"/>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Institute of Fiscal Studies – Race &amp; COVID 19</a:t>
            </a:r>
            <a:endParaRPr lang="en-US" sz="3600" dirty="0"/>
          </a:p>
        </p:txBody>
      </p:sp>
      <p:sp>
        <p:nvSpPr>
          <p:cNvPr id="3" name="Content Placeholder 2"/>
          <p:cNvSpPr>
            <a:spLocks noGrp="1"/>
          </p:cNvSpPr>
          <p:nvPr>
            <p:ph idx="1"/>
          </p:nvPr>
        </p:nvSpPr>
        <p:spPr/>
        <p:txBody>
          <a:bodyPr/>
          <a:lstStyle/>
          <a:p>
            <a:r>
              <a:rPr lang="en-US" dirty="0" smtClean="0"/>
              <a:t>Many ethnic minorities are also more economically vulnerable to the current crisis than are white ethnic groups. </a:t>
            </a:r>
          </a:p>
          <a:p>
            <a:r>
              <a:rPr lang="en-US" dirty="0" smtClean="0"/>
              <a:t>Men from minority groups are more likely to be affected by the shutdown. Bangladeshi men are four times as likely as white British men to have jobs in shut-down industries, and Pakistani men are nearly three times as likely. Black African and black Caribbean men are both 50% more likely than white British men to be in shut-down sectors.</a:t>
            </a:r>
          </a:p>
          <a:p>
            <a:r>
              <a:rPr lang="en-US" dirty="0" smtClean="0"/>
              <a:t>The potential for buffering incomes within the household depends on partners’ employment rates, which are much lower for Pakistani and Bangladeshi women. </a:t>
            </a:r>
          </a:p>
          <a:p>
            <a:r>
              <a:rPr lang="en-US" dirty="0" smtClean="0"/>
              <a:t>Bangladeshis, black </a:t>
            </a:r>
            <a:r>
              <a:rPr lang="en-US" dirty="0" err="1" smtClean="0"/>
              <a:t>Caribbeans</a:t>
            </a:r>
            <a:r>
              <a:rPr lang="en-US" dirty="0" smtClean="0"/>
              <a:t> and black Africans also have the most limited savings to provide a financial buffer if laid off. </a:t>
            </a:r>
          </a:p>
          <a:p>
            <a:r>
              <a:rPr lang="en-US" dirty="0" smtClean="0"/>
              <a:t> </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creen Shot 2020-05-05 at 17.12.10.png"/>
          <p:cNvPicPr>
            <a:picLocks noChangeAspect="1"/>
          </p:cNvPicPr>
          <p:nvPr/>
        </p:nvPicPr>
        <p:blipFill>
          <a:blip r:embed="rId2"/>
          <a:stretch>
            <a:fillRect/>
          </a:stretch>
        </p:blipFill>
        <p:spPr>
          <a:xfrm>
            <a:off x="1733515" y="681171"/>
            <a:ext cx="8426159" cy="552032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 Shot 2020-05-05 at 17.13.12.png"/>
          <p:cNvPicPr>
            <a:picLocks noChangeAspect="1"/>
          </p:cNvPicPr>
          <p:nvPr/>
        </p:nvPicPr>
        <p:blipFill>
          <a:blip r:embed="rId2"/>
          <a:stretch>
            <a:fillRect/>
          </a:stretch>
        </p:blipFill>
        <p:spPr>
          <a:xfrm>
            <a:off x="1130414" y="916288"/>
            <a:ext cx="9672077" cy="510562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Ubele</a:t>
            </a:r>
            <a:r>
              <a:rPr lang="en-US" dirty="0" smtClean="0"/>
              <a:t> – Impacts of COVID-19 on the BAME Community and Voluntary Sector</a:t>
            </a:r>
            <a:r>
              <a:rPr lang="en-GB" dirty="0" smtClean="0"/>
              <a:t/>
            </a:r>
            <a:br>
              <a:rPr lang="en-GB" dirty="0" smtClean="0"/>
            </a:br>
            <a:endParaRPr lang="en-US" dirty="0"/>
          </a:p>
        </p:txBody>
      </p:sp>
      <p:sp>
        <p:nvSpPr>
          <p:cNvPr id="3" name="Content Placeholder 2"/>
          <p:cNvSpPr>
            <a:spLocks noGrp="1"/>
          </p:cNvSpPr>
          <p:nvPr>
            <p:ph idx="1"/>
          </p:nvPr>
        </p:nvSpPr>
        <p:spPr/>
        <p:txBody>
          <a:bodyPr/>
          <a:lstStyle/>
          <a:p>
            <a:r>
              <a:rPr lang="en-GB" dirty="0" smtClean="0"/>
              <a:t>Without support, many organisations may not be able to adapt as quickly as others, and as such, may find that they are at a stage where their work cannot continue; and for those able to adapt, they may find that they are in ‘crisis management’ mode which becomes their new ‘normal’. </a:t>
            </a:r>
          </a:p>
          <a:p>
            <a:r>
              <a:rPr lang="en-GB" dirty="0" smtClean="0"/>
              <a:t>Those organisations most affected are micro and small BAME organisations, that largely receive less than £10,000 and upwards to £100,000 per annum (87%).</a:t>
            </a:r>
          </a:p>
          <a:p>
            <a:r>
              <a:rPr lang="en-GB" dirty="0" smtClean="0"/>
              <a:t> Due to the size the majority did not therefore have any ‘reserves’ (68%) with only 19% having reserves covering 3 months. Taken together, if the crisis continues beyond the 3 months, then 87% (or 9 out of 10 organisations) could conceivably cease to operate after three months; and with it, a projected 15,000 to 20,000 users per week unable to access services.</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Informal thoughts from community and grassroots </a:t>
            </a:r>
            <a:r>
              <a:rPr lang="en-US" dirty="0" err="1" smtClean="0"/>
              <a:t>organisations</a:t>
            </a:r>
            <a:endParaRPr lang="en-US" dirty="0"/>
          </a:p>
        </p:txBody>
      </p:sp>
      <p:sp>
        <p:nvSpPr>
          <p:cNvPr id="3" name="Content Placeholder 2"/>
          <p:cNvSpPr>
            <a:spLocks noGrp="1"/>
          </p:cNvSpPr>
          <p:nvPr>
            <p:ph idx="1"/>
          </p:nvPr>
        </p:nvSpPr>
        <p:spPr/>
        <p:txBody>
          <a:bodyPr>
            <a:noAutofit/>
          </a:bodyPr>
          <a:lstStyle/>
          <a:p>
            <a:pPr marL="393700" indent="-393700">
              <a:lnSpc>
                <a:spcPct val="100000"/>
              </a:lnSpc>
              <a:spcBef>
                <a:spcPts val="1600"/>
              </a:spcBef>
            </a:pPr>
            <a:r>
              <a:rPr lang="en-GB" dirty="0" smtClean="0"/>
              <a:t>Funding and power dynamics means that money granted by funders isn’t agile and responsive and organisations don’t have the relationships to access the support they need</a:t>
            </a:r>
          </a:p>
          <a:p>
            <a:pPr marL="393700" indent="-393700">
              <a:lnSpc>
                <a:spcPct val="100000"/>
              </a:lnSpc>
              <a:spcBef>
                <a:spcPts val="1600"/>
              </a:spcBef>
            </a:pPr>
            <a:r>
              <a:rPr lang="en-GB" dirty="0" smtClean="0"/>
              <a:t>Relationships and networks of trust can be biased. Money flowing to traditional intermediates and usual suspects who aren’t best placed to meet the needs of those most vulnerable and impacted by the virus</a:t>
            </a:r>
          </a:p>
          <a:p>
            <a:pPr marL="393700" indent="-393700">
              <a:lnSpc>
                <a:spcPct val="100000"/>
              </a:lnSpc>
              <a:spcBef>
                <a:spcPts val="1600"/>
              </a:spcBef>
            </a:pPr>
            <a:r>
              <a:rPr lang="en-GB" dirty="0" smtClean="0"/>
              <a:t>Panic and uncertainty leads to entrenched behaviours; whilst there are good intentions with the </a:t>
            </a:r>
            <a:r>
              <a:rPr lang="en-GB" dirty="0" err="1" smtClean="0"/>
              <a:t>Covid</a:t>
            </a:r>
            <a:r>
              <a:rPr lang="en-GB" dirty="0" smtClean="0"/>
              <a:t> response funds and emergency funding, many of these decisions are being made by with little community consultation </a:t>
            </a:r>
          </a:p>
          <a:p>
            <a:pPr marL="393700" indent="-393700">
              <a:lnSpc>
                <a:spcPct val="100000"/>
              </a:lnSpc>
              <a:spcBef>
                <a:spcPts val="1600"/>
              </a:spcBef>
            </a:pPr>
            <a:r>
              <a:rPr lang="en-GB" dirty="0" smtClean="0"/>
              <a:t>Due to inequity we are also seeing a loss of community leaders and with that the learning and knowledge they have  </a:t>
            </a:r>
          </a:p>
          <a:p>
            <a:pPr marL="393700" indent="-393700">
              <a:lnSpc>
                <a:spcPct val="100000"/>
              </a:lnSpc>
              <a:spcBef>
                <a:spcPts val="1600"/>
              </a:spcBef>
            </a:pPr>
            <a:r>
              <a:rPr lang="en-GB" dirty="0" smtClean="0"/>
              <a:t>Many ‘informal groups’ do not have access to fund</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groups</a:t>
            </a:r>
            <a:endParaRPr lang="en-US" dirty="0"/>
          </a:p>
        </p:txBody>
      </p:sp>
      <p:sp>
        <p:nvSpPr>
          <p:cNvPr id="3" name="Content Placeholder 2"/>
          <p:cNvSpPr>
            <a:spLocks noGrp="1"/>
          </p:cNvSpPr>
          <p:nvPr>
            <p:ph idx="1"/>
          </p:nvPr>
        </p:nvSpPr>
        <p:spPr/>
        <p:txBody>
          <a:bodyPr/>
          <a:lstStyle/>
          <a:p>
            <a:r>
              <a:rPr lang="en-US" dirty="0" smtClean="0"/>
              <a:t>Discussion 1 - What have you learnt through </a:t>
            </a:r>
            <a:r>
              <a:rPr lang="en-US" dirty="0" err="1" smtClean="0"/>
              <a:t>Covid</a:t>
            </a:r>
            <a:r>
              <a:rPr lang="en-US" dirty="0" smtClean="0"/>
              <a:t> 19 about inequality and equity </a:t>
            </a:r>
          </a:p>
          <a:p>
            <a:pPr lvl="1"/>
            <a:r>
              <a:rPr lang="en-US" dirty="0" smtClean="0"/>
              <a:t>What did it confirm that you knew already</a:t>
            </a:r>
          </a:p>
          <a:p>
            <a:pPr lvl="1"/>
            <a:r>
              <a:rPr lang="en-US" dirty="0" smtClean="0"/>
              <a:t>What did you learn that you didn’t know before</a:t>
            </a:r>
          </a:p>
          <a:p>
            <a:pPr lvl="1"/>
            <a:r>
              <a:rPr lang="en-US" dirty="0" smtClean="0"/>
              <a:t>What assumptions did you have that have been challenged </a:t>
            </a:r>
          </a:p>
          <a:p>
            <a:pPr lvl="1"/>
            <a:r>
              <a:rPr lang="en-US" dirty="0" smtClean="0"/>
              <a:t>How has this been shared and how could this be shared further</a:t>
            </a:r>
          </a:p>
          <a:p>
            <a:pPr lvl="1"/>
            <a:endParaRPr lang="en-US" dirty="0" smtClean="0"/>
          </a:p>
          <a:p>
            <a:r>
              <a:rPr lang="en-US" dirty="0" smtClean="0"/>
              <a:t>Discussion 2 – How do we address these patterns and what is our role as funders</a:t>
            </a:r>
          </a:p>
          <a:p>
            <a:pPr lvl="1"/>
            <a:r>
              <a:rPr lang="en-US" dirty="0" smtClean="0"/>
              <a:t>What have you been doing in response – share what's worked and what hasn't</a:t>
            </a:r>
          </a:p>
          <a:p>
            <a:pPr lvl="1"/>
            <a:r>
              <a:rPr lang="en-US" dirty="0" smtClean="0"/>
              <a:t>What could we be doing collectively in terms of how we learn and how we work</a:t>
            </a:r>
          </a:p>
          <a:p>
            <a:pPr lvl="1"/>
            <a:endParaRPr lang="en-US" dirty="0" smtClean="0"/>
          </a:p>
          <a:p>
            <a:pPr lvl="1"/>
            <a:endParaRPr lang="en-US" dirty="0" smtClean="0"/>
          </a:p>
          <a:p>
            <a:pPr lvl="1"/>
            <a:endParaRPr lang="en-US" dirty="0" smtClean="0"/>
          </a:p>
          <a:p>
            <a:pPr lvl="1"/>
            <a:endParaRPr lang="en-US" dirty="0" smtClean="0"/>
          </a:p>
          <a:p>
            <a:pPr lvl="1">
              <a:buNone/>
            </a:pPr>
            <a:endParaRPr lang="en-US" dirty="0" smtClean="0"/>
          </a:p>
          <a:p>
            <a:pPr lvl="1">
              <a:buNone/>
            </a:pPr>
            <a:endParaRPr lang="en-US" dirty="0" smtClean="0"/>
          </a:p>
          <a:p>
            <a:pPr lvl="1">
              <a:buNone/>
            </a:pPr>
            <a:endParaRPr lang="en-US" dirty="0" smtClean="0"/>
          </a:p>
          <a:p>
            <a:pPr lvl="1"/>
            <a:endParaRPr lang="en-US" dirty="0" smtClean="0"/>
          </a:p>
          <a:p>
            <a:pPr lvl="1"/>
            <a:endParaRPr 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EB2E9A8D-28F3-47CF-8475-660E6CC566B1}"/>
              </a:ext>
            </a:extLst>
          </p:cNvPr>
          <p:cNvSpPr>
            <a:spLocks noGrp="1"/>
          </p:cNvSpPr>
          <p:nvPr>
            <p:ph type="title"/>
          </p:nvPr>
        </p:nvSpPr>
        <p:spPr>
          <a:xfrm>
            <a:off x="8458200" y="607392"/>
            <a:ext cx="3161963" cy="1645920"/>
          </a:xfrm>
          <a:prstGeom prst="rect">
            <a:avLst/>
          </a:prstGeom>
        </p:spPr>
        <p:txBody>
          <a:bodyPr anchor="t">
            <a:normAutofit/>
          </a:bodyPr>
          <a:lstStyle/>
          <a:p>
            <a:r>
              <a:rPr lang="en-GB" b="1" dirty="0"/>
              <a:t>Session</a:t>
            </a:r>
            <a:r>
              <a:rPr lang="en-GB" b="1" dirty="0" smtClean="0"/>
              <a:t> 2b </a:t>
            </a:r>
            <a:r>
              <a:rPr lang="en-GB" b="1" dirty="0"/>
              <a:t>Objectives</a:t>
            </a:r>
          </a:p>
        </p:txBody>
      </p:sp>
      <p:graphicFrame>
        <p:nvGraphicFramePr>
          <p:cNvPr id="5" name="Content Placeholder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230327B0-7F5D-408B-9953-C52A0203BC4F}"/>
              </a:ext>
            </a:extLst>
          </p:cNvPr>
          <p:cNvGraphicFramePr>
            <a:graphicFrameLocks noGrp="1"/>
          </p:cNvGraphicFramePr>
          <p:nvPr>
            <p:ph idx="1"/>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3310030"/>
              </p:ext>
            </p:extLst>
          </p:nvPr>
        </p:nvGraphicFramePr>
        <p:xfrm>
          <a:off x="685800" y="609600"/>
          <a:ext cx="6858000" cy="53340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pic>
        <p:nvPicPr>
          <p:cNvPr id="6" name="Picture 5" descr="A close up of a sign&#10;&#10;Description automatically generated">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64C2A70D-3A3E-43DC-97DE-E075658D7594}"/>
              </a:ext>
            </a:extLst>
          </p:cNvPr>
          <p:cNvPicPr>
            <a:picLocks noChangeAspect="1"/>
          </p:cNvPicPr>
          <p:nvPr/>
        </p:nvPicPr>
        <p:blipFill>
          <a:blip r:embed="rId7">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 uri="{837473B0-CC2E-450A-ABE3-18F120FF3D39}">
                <a1611:picAttrSrcUrl xmlns="" xmlns:a="http://schemas.openxmlformats.org/drawingml/2006/main" xmlns:r="http://schemas.openxmlformats.org/officeDocument/2006/relationships" xmlns:p="http://schemas.openxmlformats.org/presentationml/2006/main" xmlns:a1611="http://schemas.microsoft.com/office/drawing/2016/11/main" xmlns:mv="urn:schemas-microsoft-com:mac:vml" xmlns:mc="http://schemas.openxmlformats.org/markup-compatibility/2006" r:id="rId8"/>
              </a:ext>
            </a:extLst>
          </a:blip>
          <a:stretch>
            <a:fillRect/>
          </a:stretch>
        </p:blipFill>
        <p:spPr>
          <a:xfrm>
            <a:off x="8305924" y="2477086"/>
            <a:ext cx="3466514" cy="3466514"/>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6309550"/>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4C5B52FB-BD3D-491E-9FA6-1C588B69E695}"/>
              </a:ext>
            </a:extLst>
          </p:cNvPr>
          <p:cNvSpPr>
            <a:spLocks noGrp="1"/>
          </p:cNvSpPr>
          <p:nvPr>
            <p:ph type="title"/>
          </p:nvPr>
        </p:nvSpPr>
        <p:spPr>
          <a:prstGeom prst="rect">
            <a:avLst/>
          </a:prstGeom>
        </p:spPr>
        <p:txBody>
          <a:bodyPr anchor="ctr">
            <a:normAutofit/>
          </a:bodyPr>
          <a:lstStyle/>
          <a:p>
            <a:r>
              <a:rPr lang="en-GB" dirty="0"/>
              <a:t>Essential Principles for this Learning Community</a:t>
            </a:r>
          </a:p>
        </p:txBody>
      </p:sp>
      <p:graphicFrame>
        <p:nvGraphicFramePr>
          <p:cNvPr id="5" name="Content Placeholder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595305BD-698D-47B8-88CC-DBD1F8A4F4FA}"/>
              </a:ext>
            </a:extLst>
          </p:cNvPr>
          <p:cNvGraphicFramePr>
            <a:graphicFrameLocks noGrp="1"/>
          </p:cNvGraphicFramePr>
          <p:nvPr>
            <p:ph idx="1"/>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56667324"/>
              </p:ext>
            </p:extLst>
          </p:nvPr>
        </p:nvGraphicFramePr>
        <p:xfrm>
          <a:off x="1066800" y="2103438"/>
          <a:ext cx="10058400" cy="3849687"/>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38573811"/>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Crises </a:t>
            </a:r>
            <a:r>
              <a:rPr lang="en-US" sz="3600" dirty="0" smtClean="0"/>
              <a:t>Collide – Gender &amp; COVID  19 </a:t>
            </a:r>
            <a:endParaRPr lang="en-US" sz="3600" dirty="0"/>
          </a:p>
        </p:txBody>
      </p:sp>
      <p:sp>
        <p:nvSpPr>
          <p:cNvPr id="3" name="Content Placeholder 2"/>
          <p:cNvSpPr>
            <a:spLocks noGrp="1"/>
          </p:cNvSpPr>
          <p:nvPr>
            <p:ph idx="1"/>
          </p:nvPr>
        </p:nvSpPr>
        <p:spPr/>
        <p:txBody>
          <a:bodyPr>
            <a:normAutofit/>
          </a:bodyPr>
          <a:lstStyle/>
          <a:p>
            <a:r>
              <a:rPr lang="en-GB" dirty="0" smtClean="0"/>
              <a:t> In the UK, women are the majority of frontline workers </a:t>
            </a:r>
            <a:r>
              <a:rPr lang="en-GB" dirty="0" smtClean="0">
                <a:hlinkClick r:id="rId2"/>
              </a:rPr>
              <a:t>(77%),</a:t>
            </a:r>
            <a:r>
              <a:rPr lang="en-GB" dirty="0" smtClean="0"/>
              <a:t> the majority of low paid </a:t>
            </a:r>
            <a:r>
              <a:rPr lang="en-GB" dirty="0" smtClean="0">
                <a:hlinkClick r:id="rId2"/>
              </a:rPr>
              <a:t>(69%)</a:t>
            </a:r>
            <a:r>
              <a:rPr lang="en-GB" dirty="0" smtClean="0"/>
              <a:t>, and the majority of people with caring responsibilities, paid and unpaid. (LSE)</a:t>
            </a:r>
          </a:p>
          <a:p>
            <a:r>
              <a:rPr lang="en-GB" dirty="0" smtClean="0"/>
              <a:t>Women face a slightly higher likelihood than comparable men of losing their jobs and/or report lower earnings. All factors considered, it seems therefore that – unlike previous recessions – the current crisis is harming women’s labour market prospects more than those of men. </a:t>
            </a:r>
          </a:p>
          <a:p>
            <a:r>
              <a:rPr lang="en-GB" dirty="0" smtClean="0"/>
              <a:t>The closure of schools and the gender dynamics of child care and home production also impact women more greatly. This is also true to the data around single parents the majority of who are women and are facing greater job insecurity </a:t>
            </a:r>
          </a:p>
          <a:p>
            <a:r>
              <a:rPr lang="en-GB" dirty="0" smtClean="0"/>
              <a:t>Women are the majority of people living in poverty and female-headed households are more likely to be poor.  For example, 45% of lone parents (90% of whom are women) are living in poverty.</a:t>
            </a:r>
          </a:p>
          <a:p>
            <a:r>
              <a:rPr lang="en-US" dirty="0" smtClean="0"/>
              <a:t>There are huge gaps in the Government’s salary retention schemes for employees and self employed, which particularly affect women. Pregnant women are at risk of discrimination and millions will fall through the net or be made redundant anyway. </a:t>
            </a:r>
            <a:endParaRPr lang="en-GB" dirty="0" smtClean="0"/>
          </a:p>
          <a:p>
            <a:endParaRPr lang="en-GB" dirty="0" smtClean="0"/>
          </a:p>
          <a:p>
            <a:endParaRPr lang="en-GB" dirty="0" smtClean="0"/>
          </a:p>
          <a:p>
            <a:endParaRPr lang="en-GB" dirty="0" smtClean="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Crises </a:t>
            </a:r>
            <a:r>
              <a:rPr lang="en-US" sz="3600" dirty="0" smtClean="0"/>
              <a:t>Collide – Gender &amp; COVID 19</a:t>
            </a:r>
            <a:endParaRPr lang="en-US" sz="3600" dirty="0"/>
          </a:p>
        </p:txBody>
      </p:sp>
      <p:sp>
        <p:nvSpPr>
          <p:cNvPr id="3" name="Content Placeholder 2"/>
          <p:cNvSpPr>
            <a:spLocks noGrp="1"/>
          </p:cNvSpPr>
          <p:nvPr>
            <p:ph idx="1"/>
          </p:nvPr>
        </p:nvSpPr>
        <p:spPr/>
        <p:txBody>
          <a:bodyPr>
            <a:normAutofit/>
          </a:bodyPr>
          <a:lstStyle/>
          <a:p>
            <a:r>
              <a:rPr lang="en-GB" dirty="0" smtClean="0"/>
              <a:t>The UK’s largest domestic abuse charity, Refuge, has reported a 700% increase in calls to its helpline in a single day, while a separate helpline for perpetrators of domestic abuse seeking help to change their behaviour received 25% more calls after the start of the Covid-19 lockdown.</a:t>
            </a:r>
          </a:p>
          <a:p>
            <a:r>
              <a:rPr lang="en-GB" dirty="0" smtClean="0"/>
              <a:t>At least 16 suspected domestic abuse killings in the UK have been identified by campaigners since the Covid-19 lockdown restrictions were imposed, far higher than the average rate for the time of year</a:t>
            </a:r>
          </a:p>
          <a:p>
            <a:r>
              <a:rPr lang="en-GB" dirty="0" smtClean="0"/>
              <a:t>The housing affordability gender gap in the UK is a clear example of pre-existing inequalities: on average in England: average rents take 43% of women’s median earnings but just 28% of men’s</a:t>
            </a:r>
          </a:p>
          <a:p>
            <a:r>
              <a:rPr lang="en-GB" dirty="0" smtClean="0"/>
              <a:t>Already, 67% of statutory homeless people are women and housing </a:t>
            </a:r>
            <a:r>
              <a:rPr lang="en-GB" dirty="0" err="1" smtClean="0"/>
              <a:t>unaffordability</a:t>
            </a:r>
            <a:r>
              <a:rPr lang="en-GB" dirty="0" smtClean="0"/>
              <a:t> is also closely linked with violence and abuse</a:t>
            </a:r>
          </a:p>
          <a:p>
            <a:r>
              <a:rPr lang="en-US" dirty="0" smtClean="0"/>
              <a:t>Black, Asian and Ethnic Minority women are three times more likely to be in precarious work, so the are less likely to qualify for furlough or Statutory Sick</a:t>
            </a:r>
            <a:r>
              <a:rPr lang="en-GB" dirty="0" smtClean="0"/>
              <a:t> </a:t>
            </a:r>
            <a:r>
              <a:rPr lang="en-US" dirty="0" smtClean="0"/>
              <a:t>Pay. </a:t>
            </a:r>
            <a:endParaRPr lang="en-GB" dirty="0" smtClean="0"/>
          </a:p>
          <a:p>
            <a:endParaRPr lang="en-GB" dirty="0" smtClean="0"/>
          </a:p>
          <a:p>
            <a:endParaRPr lang="en-GB" dirty="0" smtClean="0"/>
          </a:p>
          <a:p>
            <a:endParaRPr lang="en-GB" dirty="0" smtClean="0"/>
          </a:p>
          <a:p>
            <a:endParaRPr lang="en-GB"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ONS  - COVID 19 &amp; Disability </a:t>
            </a:r>
            <a:endParaRPr lang="en-US" sz="3600" dirty="0"/>
          </a:p>
        </p:txBody>
      </p:sp>
      <p:sp>
        <p:nvSpPr>
          <p:cNvPr id="3" name="Content Placeholder 2"/>
          <p:cNvSpPr>
            <a:spLocks noGrp="1"/>
          </p:cNvSpPr>
          <p:nvPr>
            <p:ph idx="1"/>
          </p:nvPr>
        </p:nvSpPr>
        <p:spPr/>
        <p:txBody>
          <a:bodyPr>
            <a:normAutofit/>
          </a:bodyPr>
          <a:lstStyle/>
          <a:p>
            <a:pPr lvl="0"/>
            <a:r>
              <a:rPr lang="en-GB" dirty="0" smtClean="0"/>
              <a:t>Almost half (45.1%) of disabled adults, compared with around a third (30.2%) of non-disabled adults, reported being very worried about the effect the </a:t>
            </a:r>
            <a:r>
              <a:rPr lang="en-GB" dirty="0" err="1" smtClean="0"/>
              <a:t>coronavirus</a:t>
            </a:r>
            <a:r>
              <a:rPr lang="en-GB" dirty="0" smtClean="0"/>
              <a:t> (COVID-19) pandemic is having on their life. Nearly 9 in 10 disabled adults (86.3%) reported they are very worried or somewhat worried.</a:t>
            </a:r>
          </a:p>
          <a:p>
            <a:pPr lvl="0"/>
            <a:r>
              <a:rPr lang="en-GB" dirty="0" smtClean="0"/>
              <a:t>Nearly two-thirds (64.8%) of disabled adults said COVID-19-related concerns were affecting their well-being.</a:t>
            </a:r>
          </a:p>
          <a:p>
            <a:pPr lvl="0"/>
            <a:r>
              <a:rPr lang="en-GB" dirty="0" smtClean="0"/>
              <a:t>Disabled adults were significantly more likely than non-disabled adults to report spending too much time alone; around a third (35.0%) of disabled adults reported this compared to a fifth (19.9%) of non-disabled adults.</a:t>
            </a:r>
          </a:p>
          <a:p>
            <a:pPr lvl="0"/>
            <a:r>
              <a:rPr lang="en-GB" dirty="0" smtClean="0"/>
              <a:t>Finding a way to stay in touch with friends and family remotely is the most popular action that is helping people cope while staying at home; however, spending time with members of their household was a less frequent form of coping for disabled (41.9%) than non-disabled adults (63.5%).</a:t>
            </a:r>
            <a:endParaRPr lang="en-GB"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t>RiDC</a:t>
            </a:r>
            <a:r>
              <a:rPr lang="en-US" sz="3600" dirty="0" smtClean="0"/>
              <a:t> &amp; GDA Surveys</a:t>
            </a:r>
            <a:endParaRPr lang="en-US" sz="3600" dirty="0"/>
          </a:p>
        </p:txBody>
      </p:sp>
      <p:sp>
        <p:nvSpPr>
          <p:cNvPr id="3" name="Content Placeholder 2"/>
          <p:cNvSpPr>
            <a:spLocks noGrp="1"/>
          </p:cNvSpPr>
          <p:nvPr>
            <p:ph idx="1"/>
          </p:nvPr>
        </p:nvSpPr>
        <p:spPr/>
        <p:txBody>
          <a:bodyPr/>
          <a:lstStyle/>
          <a:p>
            <a:pPr marL="342900" indent="-342900"/>
            <a:r>
              <a:rPr lang="en-US" dirty="0" smtClean="0"/>
              <a:t>Only </a:t>
            </a:r>
            <a:r>
              <a:rPr lang="en-US" dirty="0" smtClean="0"/>
              <a:t>one in five disabled and older people feel the government is doing enough to support them during the Covid-19 outbreak. </a:t>
            </a:r>
            <a:endParaRPr lang="en-GB" dirty="0" smtClean="0"/>
          </a:p>
          <a:p>
            <a:pPr marL="342900" indent="-342900"/>
            <a:r>
              <a:rPr lang="en-US" dirty="0" smtClean="0"/>
              <a:t>50% of people with care support needs are no longer receiving health or personal care visits to their home.</a:t>
            </a:r>
            <a:endParaRPr lang="en-GB" dirty="0" smtClean="0"/>
          </a:p>
          <a:p>
            <a:pPr marL="342900" indent="-342900"/>
            <a:r>
              <a:rPr lang="en-GB" dirty="0" smtClean="0"/>
              <a:t>Of the 47% of respondents who have used online shopping during the crisis, 45% believe the supermarkets are performing poorly or very poorly</a:t>
            </a:r>
            <a:r>
              <a:rPr lang="en-GB" dirty="0" smtClean="0"/>
              <a:t>.</a:t>
            </a:r>
          </a:p>
          <a:p>
            <a:pPr marL="342900" indent="-342900"/>
            <a:r>
              <a:rPr lang="en-US" dirty="0" smtClean="0"/>
              <a:t> In </a:t>
            </a:r>
            <a:r>
              <a:rPr lang="en-US" dirty="0" smtClean="0"/>
              <a:t>a survey by Glasgow Disability Alliance only just over a third of disabled people reported having home broadband during the pandemic.</a:t>
            </a:r>
            <a:endParaRPr lang="en-GB" dirty="0" smtClean="0"/>
          </a:p>
          <a:p>
            <a:pPr marL="342900" indent="-342900"/>
            <a:r>
              <a:rPr lang="en-GB" dirty="0" smtClean="0"/>
              <a:t>One </a:t>
            </a:r>
            <a:r>
              <a:rPr lang="en-GB" dirty="0" smtClean="0"/>
              <a:t>in 10 adults with a disability reported often or always feeling lonely in the last seven days, according to the ONS, compared with less than one in 20 non-disabled adults</a:t>
            </a:r>
            <a:r>
              <a:rPr lang="en-GB" dirty="0" smtClean="0"/>
              <a:t>. </a:t>
            </a:r>
            <a:endParaRPr lang="en-GB" dirty="0" smtClean="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Institute of Fiscal </a:t>
            </a:r>
            <a:r>
              <a:rPr lang="en-US" sz="3600" dirty="0" smtClean="0"/>
              <a:t>Studies – Race &amp; COVID 19</a:t>
            </a:r>
            <a:endParaRPr lang="en-US" sz="3600" dirty="0"/>
          </a:p>
        </p:txBody>
      </p:sp>
      <p:sp>
        <p:nvSpPr>
          <p:cNvPr id="3" name="Content Placeholder 2"/>
          <p:cNvSpPr>
            <a:spLocks noGrp="1"/>
          </p:cNvSpPr>
          <p:nvPr>
            <p:ph idx="1"/>
          </p:nvPr>
        </p:nvSpPr>
        <p:spPr/>
        <p:txBody>
          <a:bodyPr>
            <a:normAutofit lnSpcReduction="10000"/>
          </a:bodyPr>
          <a:lstStyle/>
          <a:p>
            <a:r>
              <a:rPr lang="en-US" dirty="0" smtClean="0"/>
              <a:t>Per-capita COVID-19 hospital deaths are highest among the black Caribbean population and three times those of the white British majority. </a:t>
            </a:r>
          </a:p>
          <a:p>
            <a:r>
              <a:rPr lang="en-US" dirty="0" smtClean="0"/>
              <a:t>Once you take account of age and geography, most minority groups ‘should’ have fewer deaths per capita than the white British majority. </a:t>
            </a:r>
          </a:p>
          <a:p>
            <a:r>
              <a:rPr lang="en-US" dirty="0" smtClean="0"/>
              <a:t>After accounting for the age, gender and geographic profiles of ethnic groups, inequalities in mortality relative to the white British majority are therefore more stark for most minority groups than they first appear. </a:t>
            </a:r>
          </a:p>
          <a:p>
            <a:r>
              <a:rPr lang="en-US" dirty="0" smtClean="0"/>
              <a:t>After stripping out the role of age and geography, Bangladeshi hospital fatalities are twice those of the white British group, Pakistani deaths are 2.9 times as high and black African deaths 3.7 times as high </a:t>
            </a:r>
          </a:p>
          <a:p>
            <a:r>
              <a:rPr lang="en-US" dirty="0" smtClean="0"/>
              <a:t>More than two in ten black African women of working age are employed in health and social care roles. Indian men are 150% more likely to work in health or social care roles than their white British counterparts. </a:t>
            </a:r>
          </a:p>
          <a:p>
            <a:r>
              <a:rPr lang="en-US" dirty="0" smtClean="0"/>
              <a:t>At-risk underlying health conditions are especially prevalent among older Bangladeshis, Pakistanis and black </a:t>
            </a:r>
            <a:r>
              <a:rPr lang="en-US" dirty="0" err="1" smtClean="0"/>
              <a:t>Caribbeans</a:t>
            </a:r>
            <a:r>
              <a:rPr lang="en-US" dirty="0" smtClean="0"/>
              <a:t>. </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20-05-05 at 17.10.25.png"/>
          <p:cNvPicPr>
            <a:picLocks noChangeAspect="1"/>
          </p:cNvPicPr>
          <p:nvPr/>
        </p:nvPicPr>
        <p:blipFill>
          <a:blip r:embed="rId2"/>
          <a:stretch>
            <a:fillRect/>
          </a:stretch>
        </p:blipFill>
        <p:spPr>
          <a:xfrm>
            <a:off x="2288115" y="686934"/>
            <a:ext cx="7322809" cy="5345477"/>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 xmlns:a="http://schemas.openxmlformats.org/drawingml/2006/main" xmlns:thm15="http://schemas.microsoft.com/office/thememl/2012/main" name="FIVE.pptx" id="{928531FE-40B6-4895-993A-83D26AA1E005}" vid="{C99C5ABD-1620-4AD2-A38C-62625556F38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108446425732499C92FED4ABA520F7" ma:contentTypeVersion="14" ma:contentTypeDescription="Create a new document." ma:contentTypeScope="" ma:versionID="76835b9dbeec662e1dc729b70ee80d42">
  <xsd:schema xmlns:xsd="http://www.w3.org/2001/XMLSchema" xmlns:xs="http://www.w3.org/2001/XMLSchema" xmlns:p="http://schemas.microsoft.com/office/2006/metadata/properties" xmlns:ns2="26676d43-e4aa-425e-abec-7ae3b852eb6f" xmlns:ns3="72619dcf-3272-4059-b4ac-3424be48bc9e" targetNamespace="http://schemas.microsoft.com/office/2006/metadata/properties" ma:root="true" ma:fieldsID="e46176921fc75ba63aa87662ad17ba3d" ns2:_="" ns3:_="">
    <xsd:import namespace="26676d43-e4aa-425e-abec-7ae3b852eb6f"/>
    <xsd:import namespace="72619dcf-3272-4059-b4ac-3424be48bc9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Text"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676d43-e4aa-425e-abec-7ae3b852eb6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619dcf-3272-4059-b4ac-3424be48bc9e"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Text" ma:index="16" nillable="true" ma:displayName="Text" ma:internalName="Text">
      <xsd:simpleType>
        <xsd:restriction base="dms:Text">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ext xmlns="72619dcf-3272-4059-b4ac-3424be48bc9e" xsi:nil="true"/>
  </documentManagement>
</p:properties>
</file>

<file path=customXml/itemProps1.xml><?xml version="1.0" encoding="utf-8"?>
<ds:datastoreItem xmlns:ds="http://schemas.openxmlformats.org/officeDocument/2006/customXml" ds:itemID="{FB875904-1483-4A36-8C70-DE6677949BA9}"/>
</file>

<file path=customXml/itemProps2.xml><?xml version="1.0" encoding="utf-8"?>
<ds:datastoreItem xmlns:ds="http://schemas.openxmlformats.org/officeDocument/2006/customXml" ds:itemID="{D24A311F-D1A9-4FA9-B909-9D8518104FAA}"/>
</file>

<file path=customXml/itemProps3.xml><?xml version="1.0" encoding="utf-8"?>
<ds:datastoreItem xmlns:ds="http://schemas.openxmlformats.org/officeDocument/2006/customXml" ds:itemID="{A6792C65-040C-4971-B79C-83F4CA0E05DC}"/>
</file>

<file path=docProps/app.xml><?xml version="1.0" encoding="utf-8"?>
<Properties xmlns="http://schemas.openxmlformats.org/officeDocument/2006/extended-properties" xmlns:vt="http://schemas.openxmlformats.org/officeDocument/2006/docPropsVTypes">
  <TotalTime>0</TotalTime>
  <Words>1605</Words>
  <Application>Microsoft Macintosh PowerPoint</Application>
  <PresentationFormat>Custom</PresentationFormat>
  <Paragraphs>82</Paragraphs>
  <Slides>15</Slides>
  <Notes>0</Notes>
  <HiddenSlides>0</HiddenSlides>
  <MMClips>0</MMClips>
  <ScaleCrop>false</ScaleCrop>
  <HeadingPairs>
    <vt:vector size="4" baseType="variant">
      <vt:variant>
        <vt:lpstr>Design Template</vt:lpstr>
      </vt:variant>
      <vt:variant>
        <vt:i4>1</vt:i4>
      </vt:variant>
      <vt:variant>
        <vt:lpstr>Slide Titles</vt:lpstr>
      </vt:variant>
      <vt:variant>
        <vt:i4>15</vt:i4>
      </vt:variant>
    </vt:vector>
  </HeadingPairs>
  <TitlesOfParts>
    <vt:vector size="16" baseType="lpstr">
      <vt:lpstr>SavonVTI</vt:lpstr>
      <vt:lpstr>Diversity, equity and inclusion</vt:lpstr>
      <vt:lpstr>Session 2b Objectives</vt:lpstr>
      <vt:lpstr>Essential Principles for this Learning Community</vt:lpstr>
      <vt:lpstr>Crises Collide – Gender &amp; COVID  19 </vt:lpstr>
      <vt:lpstr>Crises Collide – Gender &amp; COVID 19</vt:lpstr>
      <vt:lpstr>ONS  - COVID 19 &amp; Disability </vt:lpstr>
      <vt:lpstr>RiDC &amp; GDA Surveys</vt:lpstr>
      <vt:lpstr>Institute of Fiscal Studies – Race &amp; COVID 19</vt:lpstr>
      <vt:lpstr>Slide 9</vt:lpstr>
      <vt:lpstr>Institute of Fiscal Studies – Race &amp; COVID 19</vt:lpstr>
      <vt:lpstr>Slide 11</vt:lpstr>
      <vt:lpstr>Slide 12</vt:lpstr>
      <vt:lpstr>Ubele – Impacts of COVID-19 on the BAME Community and Voluntary Sector </vt:lpstr>
      <vt:lpstr>Informal thoughts from community and grassroots organisations</vt:lpstr>
      <vt:lpstr>In groups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2020-05-11T12:26:05Z</dcterms:created>
  <dcterms:modified xsi:type="dcterms:W3CDTF">2020-05-11T12:37:47Z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0x010100EC108446425732499C92FED4ABA520F7</vt:lpwstr>
  </property>
</Properties>
</file>